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2"/>
    <p:sldId id="258" r:id="rId3"/>
  </p:sldIdLst>
  <p:sldSz cx="7772400" cy="100584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chie Jarman" initials="AJ" lastIdx="14" clrIdx="0">
    <p:extLst>
      <p:ext uri="{19B8F6BF-5375-455C-9EA6-DF929625EA0E}">
        <p15:presenceInfo xmlns:p15="http://schemas.microsoft.com/office/powerpoint/2012/main" userId="S::rajarman@ucdavis.edu::09834d55-2c1e-4241-aabf-834d05d0a48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7C9A"/>
    <a:srgbClr val="23809F"/>
    <a:srgbClr val="DCE6F2"/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620"/>
    <p:restoredTop sz="77211"/>
  </p:normalViewPr>
  <p:slideViewPr>
    <p:cSldViewPr>
      <p:cViewPr>
        <p:scale>
          <a:sx n="200" d="100"/>
          <a:sy n="200" d="100"/>
        </p:scale>
        <p:origin x="-1648" y="-823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C8EAA-5FEF-F54E-B1EA-F986B0A84E34}" type="datetimeFigureOut">
              <a:rPr lang="en-US" smtClean="0"/>
              <a:t>3/6/24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05063" y="1200150"/>
            <a:ext cx="25050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A81296-6C01-F44E-A638-D8551F367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484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Generous clear-spacing around logos (p. 16) </a:t>
            </a:r>
            <a:r>
              <a:rPr lang="en-US" b="1" i="1" dirty="0"/>
              <a:t>www.feedthefuture.gov/resource/feed-the-future-graphic-and-naming-standards-manual/</a:t>
            </a:r>
            <a:r>
              <a:rPr lang="en-US" b="0" i="1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/>
              <a:t>Example of Factsheet (p. 40) </a:t>
            </a:r>
            <a:r>
              <a:rPr lang="en-US" b="1" i="1" dirty="0"/>
              <a:t>www.feedthefuture.gov/resource/feed-the-future-graphic-and-naming-standards-manual/</a:t>
            </a:r>
            <a:r>
              <a:rPr lang="en-US" b="0" i="1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 Feed the Future brand colors and fonts: Primary blue (HEX# 237C9A) and Gill Sans. Refer to required fonts and colors on this webpage: </a:t>
            </a:r>
            <a:r>
              <a:rPr lang="en-US" b="1" i="1" dirty="0"/>
              <a:t>horticulture.ucdavis.edu/branding-communications</a:t>
            </a:r>
            <a:r>
              <a:rPr lang="en-US" i="1" dirty="0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i="0" dirty="0"/>
              <a:t>For how to customize PPT dimensions: </a:t>
            </a:r>
            <a:r>
              <a:rPr lang="en-US" b="1" i="1" dirty="0"/>
              <a:t>support.microsoft.com/en-us/office/change-the-size-of-your-slides-040a811c-be43-40b9-8d04-0de5ed79987e</a:t>
            </a:r>
            <a:r>
              <a:rPr lang="en-US" i="0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i="0"/>
              <a:t>For </a:t>
            </a:r>
            <a:r>
              <a:rPr lang="en-US" i="0" dirty="0"/>
              <a:t>how to resize a picture, shape, text box, or other object: </a:t>
            </a:r>
            <a:r>
              <a:rPr lang="en-US" b="1" i="1" dirty="0"/>
              <a:t>support.microsoft.com/en-us/office/resize-a-picture-shape-text-box-or-other-object-f9d717a8-b0b2-41b4-85be-e34ba28a949a</a:t>
            </a:r>
            <a:r>
              <a:rPr lang="en-US" i="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A81296-6C01-F44E-A638-D8551F3672D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122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A81296-6C01-F44E-A638-D8551F3672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982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66778" y="837959"/>
            <a:ext cx="6638843" cy="751840"/>
          </a:xfrm>
          <a:prstGeom prst="rect">
            <a:avLst/>
          </a:prstGeom>
        </p:spPr>
        <p:txBody>
          <a:bodyPr lIns="0" tIns="0" rIns="0" bIns="0"/>
          <a:lstStyle>
            <a:lvl1pPr>
              <a:defRPr sz="2600" b="0" i="0">
                <a:solidFill>
                  <a:srgbClr val="4899B5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66778" y="837959"/>
            <a:ext cx="6638843" cy="751840"/>
          </a:xfrm>
          <a:prstGeom prst="rect">
            <a:avLst/>
          </a:prstGeom>
        </p:spPr>
        <p:txBody>
          <a:bodyPr lIns="0" tIns="0" rIns="0" bIns="0"/>
          <a:lstStyle>
            <a:lvl1pPr>
              <a:defRPr sz="2600" b="0" i="0">
                <a:solidFill>
                  <a:srgbClr val="4899B5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92A7A45F-991E-8132-47DA-3E66C34CE398}"/>
              </a:ext>
            </a:extLst>
          </p:cNvPr>
          <p:cNvSpPr/>
          <p:nvPr userDrawn="1"/>
        </p:nvSpPr>
        <p:spPr>
          <a:xfrm>
            <a:off x="337102" y="9416760"/>
            <a:ext cx="3827474" cy="4130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2E68BE0A-1CE5-837C-5E73-0D5BEBDE261B}"/>
              </a:ext>
            </a:extLst>
          </p:cNvPr>
          <p:cNvSpPr/>
          <p:nvPr userDrawn="1"/>
        </p:nvSpPr>
        <p:spPr>
          <a:xfrm>
            <a:off x="0" y="-10728"/>
            <a:ext cx="7772400" cy="884858"/>
          </a:xfrm>
          <a:custGeom>
            <a:avLst/>
            <a:gdLst/>
            <a:ahLst/>
            <a:cxnLst/>
            <a:rect l="l" t="t" r="r" b="b"/>
            <a:pathLst>
              <a:path w="7315200" h="585469">
                <a:moveTo>
                  <a:pt x="0" y="585216"/>
                </a:moveTo>
                <a:lnTo>
                  <a:pt x="7315200" y="585216"/>
                </a:lnTo>
                <a:lnTo>
                  <a:pt x="7315200" y="0"/>
                </a:lnTo>
                <a:lnTo>
                  <a:pt x="0" y="0"/>
                </a:lnTo>
                <a:lnTo>
                  <a:pt x="0" y="585216"/>
                </a:lnTo>
                <a:close/>
              </a:path>
            </a:pathLst>
          </a:custGeom>
          <a:solidFill>
            <a:srgbClr val="23809F"/>
          </a:solidFill>
          <a:ln>
            <a:noFill/>
          </a:ln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5" name="Picture 14" descr="A black and white logo&#10;&#10;Description automatically generated">
            <a:extLst>
              <a:ext uri="{FF2B5EF4-FFF2-40B4-BE49-F238E27FC236}">
                <a16:creationId xmlns:a16="http://schemas.microsoft.com/office/drawing/2014/main" id="{D7051EB7-C7BA-F8FB-292E-640652A952B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02" y="228254"/>
            <a:ext cx="2438400" cy="41336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BA388D98-7DD9-32BA-BF9B-CE1FC5D364C4}"/>
              </a:ext>
            </a:extLst>
          </p:cNvPr>
          <p:cNvSpPr/>
          <p:nvPr/>
        </p:nvSpPr>
        <p:spPr>
          <a:xfrm>
            <a:off x="225148" y="8817708"/>
            <a:ext cx="7306312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8EBAE40-BC50-4CAB-9787-C64247064F42}"/>
              </a:ext>
            </a:extLst>
          </p:cNvPr>
          <p:cNvSpPr/>
          <p:nvPr/>
        </p:nvSpPr>
        <p:spPr>
          <a:xfrm>
            <a:off x="4084409" y="1685111"/>
            <a:ext cx="3257377" cy="37676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bject 10"/>
          <p:cNvSpPr txBox="1"/>
          <p:nvPr/>
        </p:nvSpPr>
        <p:spPr>
          <a:xfrm>
            <a:off x="164464" y="2665701"/>
            <a:ext cx="4405630" cy="348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endParaRPr lang="en-US" sz="1050" dirty="0">
              <a:latin typeface="Gill Sans MT"/>
              <a:cs typeface="Gill Sans MT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lang="en-US" sz="1050" dirty="0">
              <a:latin typeface="Gill Sans MT"/>
              <a:cs typeface="Gill Sans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75962" y="8085662"/>
            <a:ext cx="7004684" cy="418704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900" b="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9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</a:t>
            </a:r>
            <a:r>
              <a:rPr sz="900" b="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made possible by the generous support of the American people through the United </a:t>
            </a:r>
            <a:r>
              <a:rPr sz="900" b="0" spc="-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States </a:t>
            </a:r>
            <a:r>
              <a:rPr sz="900" b="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Agency for International Development </a:t>
            </a:r>
            <a:r>
              <a:rPr sz="900" b="0" spc="-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(USAID).</a:t>
            </a:r>
            <a:r>
              <a:rPr sz="900" b="0" spc="-5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spc="-5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900" b="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contents are the responsibility of the</a:t>
            </a:r>
            <a:r>
              <a:rPr lang="en-US" sz="900" b="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Feed the Future Innovation Lab for</a:t>
            </a:r>
            <a:r>
              <a:rPr sz="900" b="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Horticulture </a:t>
            </a:r>
            <a:r>
              <a:rPr lang="en-US" sz="900" b="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9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PROJECT/ASK IF UNSURE</a:t>
            </a:r>
            <a:r>
              <a:rPr lang="en-US" sz="900" b="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sz="900" b="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do not necessarily </a:t>
            </a:r>
            <a:r>
              <a:rPr sz="900" b="0" spc="-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reflect </a:t>
            </a:r>
            <a:r>
              <a:rPr sz="900" b="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views of </a:t>
            </a:r>
            <a:r>
              <a:rPr sz="900" b="0" spc="-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USAID </a:t>
            </a:r>
            <a:r>
              <a:rPr sz="900" b="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the </a:t>
            </a:r>
            <a:r>
              <a:rPr sz="900" b="0" spc="-1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U.S. </a:t>
            </a:r>
            <a:r>
              <a:rPr sz="900" b="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Government. </a:t>
            </a:r>
            <a:endParaRPr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317C36E-599B-4667-9869-93A14574DC80}"/>
              </a:ext>
            </a:extLst>
          </p:cNvPr>
          <p:cNvSpPr txBox="1"/>
          <p:nvPr/>
        </p:nvSpPr>
        <p:spPr>
          <a:xfrm>
            <a:off x="335547" y="1976631"/>
            <a:ext cx="3459404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237C9A"/>
                </a:solidFill>
                <a:latin typeface="Gill Sans MT" panose="020B0502020104020203" pitchFamily="34" charset="0"/>
              </a:rPr>
              <a:t>Paragraph Header</a:t>
            </a:r>
          </a:p>
          <a:p>
            <a:r>
              <a:rPr lang="en-US" sz="1200" dirty="0">
                <a:latin typeface="Gill Sans MT" panose="020B0502020104020203" pitchFamily="34" charset="0"/>
              </a:rPr>
              <a:t>Filler text, filler text filler text filler text Filler text, filler text filler text filler text</a:t>
            </a:r>
            <a:r>
              <a:rPr lang="en-US" sz="1200" b="1" dirty="0">
                <a:latin typeface="Gill Sans MT" panose="020B0502020104020203" pitchFamily="34" charset="0"/>
              </a:rPr>
              <a:t> </a:t>
            </a:r>
            <a:r>
              <a:rPr lang="en-US" sz="1200" dirty="0">
                <a:latin typeface="Gill Sans MT" panose="020B0502020104020203" pitchFamily="34" charset="0"/>
              </a:rPr>
              <a:t>Filler text, filler text filler text filler text Filler text, filler text filler text filler text Filler text, filler text filler text filler text</a:t>
            </a:r>
            <a:r>
              <a:rPr lang="en-US" sz="1200" b="1" dirty="0">
                <a:latin typeface="Gill Sans MT" panose="020B0502020104020203" pitchFamily="34" charset="0"/>
              </a:rPr>
              <a:t> </a:t>
            </a:r>
            <a:r>
              <a:rPr lang="en-US" sz="1200" dirty="0">
                <a:latin typeface="Gill Sans MT" panose="020B0502020104020203" pitchFamily="34" charset="0"/>
              </a:rPr>
              <a:t>Filler text, filler text filler text filler text</a:t>
            </a:r>
            <a:r>
              <a:rPr lang="en-US" sz="1200" b="1" dirty="0">
                <a:latin typeface="Gill Sans MT" panose="020B0502020104020203" pitchFamily="34" charset="0"/>
              </a:rPr>
              <a:t> </a:t>
            </a:r>
            <a:r>
              <a:rPr lang="en-US" sz="1200" dirty="0">
                <a:latin typeface="Gill Sans MT" panose="020B0502020104020203" pitchFamily="34" charset="0"/>
              </a:rPr>
              <a:t>Filler text, filler text filler text filler text Filler text, filler text filler text filler text</a:t>
            </a:r>
            <a:r>
              <a:rPr lang="en-US" sz="1200" b="1" dirty="0">
                <a:latin typeface="Gill Sans MT" panose="020B0502020104020203" pitchFamily="34" charset="0"/>
              </a:rPr>
              <a:t> </a:t>
            </a:r>
            <a:r>
              <a:rPr lang="en-US" sz="1200" dirty="0">
                <a:latin typeface="Gill Sans MT" panose="020B0502020104020203" pitchFamily="34" charset="0"/>
              </a:rPr>
              <a:t>Filler text, filler text filler text filler text</a:t>
            </a:r>
            <a:r>
              <a:rPr lang="en-US" sz="1200" b="1" dirty="0">
                <a:latin typeface="Gill Sans MT" panose="020B0502020104020203" pitchFamily="34" charset="0"/>
              </a:rPr>
              <a:t> </a:t>
            </a:r>
            <a:r>
              <a:rPr lang="en-US" sz="1200" dirty="0">
                <a:latin typeface="Gill Sans MT" panose="020B0502020104020203" pitchFamily="34" charset="0"/>
              </a:rPr>
              <a:t>Filler text, filler text filler text filler text Filler text, filler text filler text filler text</a:t>
            </a:r>
            <a:r>
              <a:rPr lang="en-US" sz="1200" b="1" dirty="0">
                <a:latin typeface="Gill Sans MT" panose="020B0502020104020203" pitchFamily="34" charset="0"/>
              </a:rPr>
              <a:t> </a:t>
            </a:r>
            <a:r>
              <a:rPr lang="en-US" sz="1200" dirty="0">
                <a:latin typeface="Gill Sans MT" panose="020B0502020104020203" pitchFamily="34" charset="0"/>
              </a:rPr>
              <a:t>Filler text, filler text filler text filler text</a:t>
            </a:r>
            <a:r>
              <a:rPr lang="en-US" sz="1200" b="1" dirty="0">
                <a:latin typeface="Gill Sans MT" panose="020B0502020104020203" pitchFamily="34" charset="0"/>
              </a:rPr>
              <a:t> </a:t>
            </a:r>
            <a:r>
              <a:rPr lang="en-US" sz="1200" dirty="0">
                <a:latin typeface="Gill Sans MT" panose="020B0502020104020203" pitchFamily="34" charset="0"/>
              </a:rPr>
              <a:t>Filler text, filler text</a:t>
            </a:r>
          </a:p>
          <a:p>
            <a:endParaRPr lang="en-US" sz="1200" b="1" dirty="0">
              <a:latin typeface="Gill Sans MT" panose="020B0502020104020203" pitchFamily="34" charset="0"/>
            </a:endParaRPr>
          </a:p>
          <a:p>
            <a:r>
              <a:rPr lang="en-US" sz="1200" dirty="0">
                <a:latin typeface="Gill Sans MT" panose="020B0502020104020203" pitchFamily="34" charset="0"/>
              </a:rPr>
              <a:t>filler text filler text Filler text, filler text filler text filler text</a:t>
            </a:r>
            <a:r>
              <a:rPr lang="en-US" sz="1200" b="1" dirty="0">
                <a:latin typeface="Gill Sans MT" panose="020B0502020104020203" pitchFamily="34" charset="0"/>
              </a:rPr>
              <a:t> </a:t>
            </a:r>
            <a:r>
              <a:rPr lang="en-US" sz="1200" dirty="0">
                <a:latin typeface="Gill Sans MT" panose="020B0502020104020203" pitchFamily="34" charset="0"/>
              </a:rPr>
              <a:t>Filler text, filler text filler text filler text</a:t>
            </a:r>
            <a:r>
              <a:rPr lang="en-US" sz="1200" b="1" dirty="0">
                <a:latin typeface="Gill Sans MT" panose="020B0502020104020203" pitchFamily="34" charset="0"/>
              </a:rPr>
              <a:t> </a:t>
            </a:r>
            <a:r>
              <a:rPr lang="en-US" sz="1200" dirty="0">
                <a:latin typeface="Gill Sans MT" panose="020B0502020104020203" pitchFamily="34" charset="0"/>
              </a:rPr>
              <a:t>Filler text, filler text filler text filler text Filler text, filler text filler text filler text</a:t>
            </a:r>
            <a:r>
              <a:rPr lang="en-US" sz="1200" b="1" dirty="0">
                <a:latin typeface="Gill Sans MT" panose="020B0502020104020203" pitchFamily="34" charset="0"/>
              </a:rPr>
              <a:t> </a:t>
            </a:r>
            <a:r>
              <a:rPr lang="en-US" sz="1200" dirty="0">
                <a:latin typeface="Gill Sans MT" panose="020B0502020104020203" pitchFamily="34" charset="0"/>
              </a:rPr>
              <a:t>Filler text, filler text filler text filler text</a:t>
            </a:r>
            <a:r>
              <a:rPr lang="en-US" sz="1200" b="1" dirty="0">
                <a:latin typeface="Gill Sans MT" panose="020B0502020104020203" pitchFamily="34" charset="0"/>
              </a:rPr>
              <a:t> </a:t>
            </a:r>
            <a:r>
              <a:rPr lang="en-US" sz="1200" dirty="0">
                <a:latin typeface="Gill Sans MT" panose="020B0502020104020203" pitchFamily="34" charset="0"/>
              </a:rPr>
              <a:t>Filler text, filler text filler text filler text Filler text, filler text filler text filler text</a:t>
            </a:r>
            <a:r>
              <a:rPr lang="en-US" sz="1200" b="1" dirty="0">
                <a:latin typeface="Gill Sans MT" panose="020B0502020104020203" pitchFamily="34" charset="0"/>
              </a:rPr>
              <a:t> </a:t>
            </a:r>
            <a:r>
              <a:rPr lang="en-US" sz="1200" dirty="0">
                <a:latin typeface="Gill Sans MT" panose="020B0502020104020203" pitchFamily="34" charset="0"/>
              </a:rPr>
              <a:t>Filler text, filler text filler text filler text</a:t>
            </a:r>
            <a:r>
              <a:rPr lang="en-US" sz="1200" b="1" dirty="0">
                <a:latin typeface="Gill Sans MT" panose="020B0502020104020203" pitchFamily="34" charset="0"/>
              </a:rPr>
              <a:t> </a:t>
            </a:r>
            <a:r>
              <a:rPr lang="en-US" sz="1200" dirty="0">
                <a:latin typeface="Gill Sans MT" panose="020B0502020104020203" pitchFamily="34" charset="0"/>
              </a:rPr>
              <a:t>Filler text, filler text filler text filler text Filler text, filler text filler text filler text</a:t>
            </a:r>
            <a:r>
              <a:rPr lang="en-US" sz="1200" b="1" dirty="0">
                <a:latin typeface="Gill Sans MT" panose="020B0502020104020203" pitchFamily="34" charset="0"/>
              </a:rPr>
              <a:t> </a:t>
            </a:r>
            <a:r>
              <a:rPr lang="en-US" sz="1200" dirty="0">
                <a:latin typeface="Gill Sans MT" panose="020B0502020104020203" pitchFamily="34" charset="0"/>
              </a:rPr>
              <a:t>Filler text, filler text filler text filler text</a:t>
            </a:r>
            <a:r>
              <a:rPr lang="en-US" sz="1200" b="1" dirty="0">
                <a:latin typeface="Gill Sans MT" panose="020B0502020104020203" pitchFamily="34" charset="0"/>
              </a:rPr>
              <a:t> </a:t>
            </a:r>
            <a:r>
              <a:rPr lang="en-US" sz="1200" dirty="0">
                <a:latin typeface="Gill Sans MT" panose="020B0502020104020203" pitchFamily="34" charset="0"/>
              </a:rPr>
              <a:t>Filler text, filler text filler text filler text Filler text, filler text filler text filler text</a:t>
            </a:r>
            <a:r>
              <a:rPr lang="en-US" sz="1200" b="1" dirty="0">
                <a:latin typeface="Gill Sans MT" panose="020B0502020104020203" pitchFamily="34" charset="0"/>
              </a:rPr>
              <a:t> </a:t>
            </a:r>
            <a:r>
              <a:rPr lang="en-US" sz="1200" dirty="0">
                <a:latin typeface="Gill Sans MT" panose="020B0502020104020203" pitchFamily="34" charset="0"/>
              </a:rPr>
              <a:t>Filler text.</a:t>
            </a:r>
          </a:p>
          <a:p>
            <a:endParaRPr lang="en-US" sz="1200" dirty="0">
              <a:solidFill>
                <a:srgbClr val="237C9A"/>
              </a:solidFill>
              <a:latin typeface="Gill Sans MT" panose="020B0502020104020203" pitchFamily="34" charset="0"/>
            </a:endParaRPr>
          </a:p>
          <a:p>
            <a:r>
              <a:rPr lang="en-US" sz="1200" dirty="0">
                <a:solidFill>
                  <a:srgbClr val="237C9A"/>
                </a:solidFill>
                <a:latin typeface="Gill Sans MT" panose="020B0502020104020203" pitchFamily="34" charset="0"/>
              </a:rPr>
              <a:t>Paragraph Header</a:t>
            </a:r>
          </a:p>
          <a:p>
            <a:r>
              <a:rPr lang="en-US" sz="1200" dirty="0">
                <a:latin typeface="Gill Sans MT" panose="020B0502020104020203" pitchFamily="34" charset="0"/>
              </a:rPr>
              <a:t>filler text Filler text, filler text filler text filler text</a:t>
            </a:r>
            <a:r>
              <a:rPr lang="en-US" sz="1200" b="1" dirty="0">
                <a:latin typeface="Gill Sans MT" panose="020B0502020104020203" pitchFamily="34" charset="0"/>
              </a:rPr>
              <a:t> </a:t>
            </a:r>
            <a:r>
              <a:rPr lang="en-US" sz="1200" dirty="0">
                <a:latin typeface="Gill Sans MT" panose="020B0502020104020203" pitchFamily="34" charset="0"/>
              </a:rPr>
              <a:t>Filler text, filler text filler text filler text</a:t>
            </a:r>
            <a:r>
              <a:rPr lang="en-US" sz="1200" b="1" dirty="0">
                <a:latin typeface="Gill Sans MT" panose="020B0502020104020203" pitchFamily="34" charset="0"/>
              </a:rPr>
              <a:t> </a:t>
            </a:r>
            <a:r>
              <a:rPr lang="en-US" sz="1200" dirty="0">
                <a:latin typeface="Gill Sans MT" panose="020B0502020104020203" pitchFamily="34" charset="0"/>
              </a:rPr>
              <a:t>Filler text, filler text filler text filler text Filler text, filler text filler text filler text</a:t>
            </a:r>
            <a:r>
              <a:rPr lang="en-US" sz="1200" b="1" dirty="0">
                <a:latin typeface="Gill Sans MT" panose="020B0502020104020203" pitchFamily="34" charset="0"/>
              </a:rPr>
              <a:t> </a:t>
            </a:r>
            <a:r>
              <a:rPr lang="en-US" sz="1200" dirty="0">
                <a:latin typeface="Gill Sans MT" panose="020B0502020104020203" pitchFamily="34" charset="0"/>
              </a:rPr>
              <a:t>Filler text, filler text filler text filler text</a:t>
            </a:r>
            <a:r>
              <a:rPr lang="en-US" sz="1200" b="1" dirty="0">
                <a:latin typeface="Gill Sans MT" panose="020B0502020104020203" pitchFamily="34" charset="0"/>
              </a:rPr>
              <a:t> </a:t>
            </a:r>
            <a:r>
              <a:rPr lang="en-US" sz="1200" dirty="0">
                <a:latin typeface="Gill Sans MT" panose="020B0502020104020203" pitchFamily="34" charset="0"/>
              </a:rPr>
              <a:t>Filler text, filler text filler text filler text Filler text, filler text filler text filler text</a:t>
            </a:r>
            <a:r>
              <a:rPr lang="en-US" sz="1200" b="1" dirty="0">
                <a:latin typeface="Gill Sans MT" panose="020B0502020104020203" pitchFamily="34" charset="0"/>
              </a:rPr>
              <a:t> </a:t>
            </a:r>
            <a:r>
              <a:rPr lang="en-US" sz="1200" dirty="0">
                <a:latin typeface="Gill Sans MT" panose="020B0502020104020203" pitchFamily="34" charset="0"/>
              </a:rPr>
              <a:t>Filler text. Filler text, filler text filler text filler text</a:t>
            </a:r>
            <a:r>
              <a:rPr lang="en-US" sz="1200" b="1" dirty="0">
                <a:latin typeface="Gill Sans MT" panose="020B0502020104020203" pitchFamily="34" charset="0"/>
              </a:rPr>
              <a:t> </a:t>
            </a:r>
            <a:r>
              <a:rPr lang="en-US" sz="1200" dirty="0">
                <a:latin typeface="Gill Sans MT" panose="020B0502020104020203" pitchFamily="34" charset="0"/>
              </a:rPr>
              <a:t>Filler text </a:t>
            </a:r>
            <a:endParaRPr lang="en-US" sz="1200" b="1" dirty="0">
              <a:latin typeface="Gill Sans MT" panose="020B0502020104020203" pitchFamily="34" charset="0"/>
            </a:endParaRPr>
          </a:p>
          <a:p>
            <a:endParaRPr lang="en-US" sz="1200" b="1" dirty="0">
              <a:latin typeface="Gill Sans MT" panose="020B0502020104020203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AD1FF2-4C3A-40DC-A17E-CD1B89874297}"/>
              </a:ext>
            </a:extLst>
          </p:cNvPr>
          <p:cNvSpPr/>
          <p:nvPr/>
        </p:nvSpPr>
        <p:spPr>
          <a:xfrm>
            <a:off x="279331" y="1066800"/>
            <a:ext cx="47498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kern="0" spc="-70" dirty="0">
                <a:solidFill>
                  <a:srgbClr val="237C9A"/>
                </a:solidFill>
                <a:latin typeface="Gill Sans MT"/>
                <a:ea typeface="+mj-ea"/>
              </a:rPr>
              <a:t>Heading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127CA8-591F-4E54-812F-C239D82E10D5}"/>
              </a:ext>
            </a:extLst>
          </p:cNvPr>
          <p:cNvSpPr/>
          <p:nvPr/>
        </p:nvSpPr>
        <p:spPr>
          <a:xfrm>
            <a:off x="5903386" y="4114800"/>
            <a:ext cx="1335614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lang="en-US" sz="1000" i="1" spc="-15" dirty="0">
                <a:solidFill>
                  <a:srgbClr val="231F20"/>
                </a:solidFill>
                <a:latin typeface="Gill Sans MT"/>
                <a:cs typeface="Gill Sans MT"/>
              </a:rPr>
              <a:t>Caption text, describe picture, name place, purpose, image credit whenever possible.</a:t>
            </a:r>
            <a:endParaRPr lang="en-US" sz="1000" i="1" dirty="0">
              <a:latin typeface="Gill Sans MT"/>
              <a:cs typeface="Gill Sans MT"/>
            </a:endParaRPr>
          </a:p>
        </p:txBody>
      </p:sp>
      <p:sp>
        <p:nvSpPr>
          <p:cNvPr id="24" name="object 3">
            <a:extLst>
              <a:ext uri="{FF2B5EF4-FFF2-40B4-BE49-F238E27FC236}">
                <a16:creationId xmlns:a16="http://schemas.microsoft.com/office/drawing/2014/main" id="{CD5499C3-3159-B28D-F873-D4E0E64F2473}"/>
              </a:ext>
            </a:extLst>
          </p:cNvPr>
          <p:cNvSpPr/>
          <p:nvPr/>
        </p:nvSpPr>
        <p:spPr>
          <a:xfrm>
            <a:off x="0" y="-10728"/>
            <a:ext cx="7772400" cy="884858"/>
          </a:xfrm>
          <a:custGeom>
            <a:avLst/>
            <a:gdLst/>
            <a:ahLst/>
            <a:cxnLst/>
            <a:rect l="l" t="t" r="r" b="b"/>
            <a:pathLst>
              <a:path w="7315200" h="585469">
                <a:moveTo>
                  <a:pt x="0" y="585216"/>
                </a:moveTo>
                <a:lnTo>
                  <a:pt x="7315200" y="585216"/>
                </a:lnTo>
                <a:lnTo>
                  <a:pt x="7315200" y="0"/>
                </a:lnTo>
                <a:lnTo>
                  <a:pt x="0" y="0"/>
                </a:lnTo>
                <a:lnTo>
                  <a:pt x="0" y="585216"/>
                </a:lnTo>
                <a:close/>
              </a:path>
            </a:pathLst>
          </a:custGeom>
          <a:solidFill>
            <a:srgbClr val="237C9A"/>
          </a:solidFill>
          <a:ln>
            <a:noFill/>
          </a:ln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5" name="Picture 24" descr="A black and white logo&#10;&#10;Description automatically generated">
            <a:extLst>
              <a:ext uri="{FF2B5EF4-FFF2-40B4-BE49-F238E27FC236}">
                <a16:creationId xmlns:a16="http://schemas.microsoft.com/office/drawing/2014/main" id="{D31FD475-2D10-5729-0658-9713DCA759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46" y="240076"/>
            <a:ext cx="2438400" cy="413363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F40172B-C87C-11E0-BBAC-4D3E009D5646}"/>
              </a:ext>
            </a:extLst>
          </p:cNvPr>
          <p:cNvSpPr txBox="1"/>
          <p:nvPr/>
        </p:nvSpPr>
        <p:spPr>
          <a:xfrm>
            <a:off x="310223" y="1597223"/>
            <a:ext cx="315976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Sub Heading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804D255-D76A-8787-24B5-4100B5074098}"/>
              </a:ext>
            </a:extLst>
          </p:cNvPr>
          <p:cNvSpPr txBox="1"/>
          <p:nvPr/>
        </p:nvSpPr>
        <p:spPr>
          <a:xfrm>
            <a:off x="210048" y="8915400"/>
            <a:ext cx="713173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2400" algn="ctr">
              <a:spcBef>
                <a:spcPts val="695"/>
              </a:spcBef>
            </a:pPr>
            <a:r>
              <a:rPr lang="en-US" sz="1100" b="1" spc="-30" dirty="0">
                <a:latin typeface="Gill Sans MT"/>
                <a:cs typeface="Gill Sans MT"/>
              </a:rPr>
              <a:t>Title // contact info </a:t>
            </a:r>
            <a:r>
              <a:rPr lang="en-US" sz="1100" spc="-30" dirty="0">
                <a:latin typeface="Gill Sans MT"/>
                <a:cs typeface="Gill Sans MT"/>
              </a:rPr>
              <a:t>Name(s)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proxima-nova"/>
              </a:rPr>
              <a:t>email@organization.edu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proxima-nova"/>
              </a:rPr>
              <a:t> .org etc.</a:t>
            </a:r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id="{AEECC784-4F6E-0224-F564-7799CC6F3960}"/>
              </a:ext>
            </a:extLst>
          </p:cNvPr>
          <p:cNvSpPr txBox="1"/>
          <p:nvPr/>
        </p:nvSpPr>
        <p:spPr>
          <a:xfrm>
            <a:off x="225148" y="8686800"/>
            <a:ext cx="7306312" cy="207108"/>
          </a:xfrm>
          <a:prstGeom prst="rect">
            <a:avLst/>
          </a:prstGeom>
          <a:solidFill>
            <a:srgbClr val="237C9A"/>
          </a:solidFill>
        </p:spPr>
        <p:txBody>
          <a:bodyPr vert="horz" wrap="square" lIns="0" tIns="450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55"/>
              </a:spcBef>
            </a:pPr>
            <a:r>
              <a:rPr lang="en-US" sz="1050" spc="5" dirty="0">
                <a:solidFill>
                  <a:srgbClr val="FFFFFF"/>
                </a:solidFill>
                <a:latin typeface="Gill Sans MT" panose="020B0502020104020203" pitchFamily="34" charset="77"/>
                <a:cs typeface="Lucida Sans"/>
              </a:rPr>
              <a:t>your website </a:t>
            </a:r>
            <a:r>
              <a:rPr lang="en-US" sz="1050" spc="5" dirty="0" err="1">
                <a:solidFill>
                  <a:srgbClr val="FFFFFF"/>
                </a:solidFill>
                <a:latin typeface="Gill Sans MT" panose="020B0502020104020203" pitchFamily="34" charset="77"/>
                <a:cs typeface="Lucida Sans"/>
              </a:rPr>
              <a:t>url</a:t>
            </a:r>
            <a:r>
              <a:rPr lang="en-US" sz="1050" spc="5" dirty="0">
                <a:solidFill>
                  <a:srgbClr val="FFFFFF"/>
                </a:solidFill>
                <a:latin typeface="Gill Sans MT" panose="020B0502020104020203" pitchFamily="34" charset="77"/>
                <a:cs typeface="Lucida Sans"/>
              </a:rPr>
              <a:t> here</a:t>
            </a:r>
            <a:endParaRPr sz="1050" dirty="0">
              <a:latin typeface="Gill Sans MT" panose="020B0502020104020203" pitchFamily="34" charset="77"/>
              <a:cs typeface="Lucida Sans"/>
            </a:endParaRPr>
          </a:p>
        </p:txBody>
      </p:sp>
      <p:pic>
        <p:nvPicPr>
          <p:cNvPr id="1028" name="Picture 4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3158535D-8F38-4A4F-A073-B02317801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332348"/>
            <a:ext cx="4493894" cy="64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AE7D177-51E6-6A63-0BB4-781AC01048CE}"/>
              </a:ext>
            </a:extLst>
          </p:cNvPr>
          <p:cNvSpPr txBox="1"/>
          <p:nvPr/>
        </p:nvSpPr>
        <p:spPr>
          <a:xfrm>
            <a:off x="3993223" y="5670925"/>
            <a:ext cx="3348563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Gill Sans MT" panose="020B0502020104020203" pitchFamily="34" charset="0"/>
              </a:rPr>
              <a:t>filler text filler text Filler text, filler text filler text filler text</a:t>
            </a:r>
            <a:r>
              <a:rPr lang="en-US" sz="1200" b="1" dirty="0">
                <a:latin typeface="Gill Sans MT" panose="020B0502020104020203" pitchFamily="34" charset="0"/>
              </a:rPr>
              <a:t> </a:t>
            </a:r>
            <a:r>
              <a:rPr lang="en-US" sz="1200" dirty="0">
                <a:latin typeface="Gill Sans MT" panose="020B0502020104020203" pitchFamily="34" charset="0"/>
              </a:rPr>
              <a:t>Filler text, filler text filler text filler text</a:t>
            </a:r>
            <a:r>
              <a:rPr lang="en-US" sz="1200" b="1" dirty="0">
                <a:latin typeface="Gill Sans MT" panose="020B0502020104020203" pitchFamily="34" charset="0"/>
              </a:rPr>
              <a:t> </a:t>
            </a:r>
            <a:r>
              <a:rPr lang="en-US" sz="1200" dirty="0">
                <a:latin typeface="Gill Sans MT" panose="020B0502020104020203" pitchFamily="34" charset="0"/>
              </a:rPr>
              <a:t>Filler text, filler text filler text filler text Filler text, filler text filler text filler text</a:t>
            </a:r>
            <a:r>
              <a:rPr lang="en-US" sz="1200" b="1" dirty="0">
                <a:latin typeface="Gill Sans MT" panose="020B0502020104020203" pitchFamily="34" charset="0"/>
              </a:rPr>
              <a:t> </a:t>
            </a:r>
            <a:r>
              <a:rPr lang="en-US" sz="1200" dirty="0">
                <a:latin typeface="Gill Sans MT" panose="020B0502020104020203" pitchFamily="34" charset="0"/>
              </a:rPr>
              <a:t>Filler text, filler text filler text filler text</a:t>
            </a:r>
            <a:r>
              <a:rPr lang="en-US" sz="1200" b="1" dirty="0">
                <a:latin typeface="Gill Sans MT" panose="020B0502020104020203" pitchFamily="34" charset="0"/>
              </a:rPr>
              <a:t> </a:t>
            </a:r>
            <a:r>
              <a:rPr lang="en-US" sz="1200" dirty="0">
                <a:latin typeface="Gill Sans MT" panose="020B0502020104020203" pitchFamily="34" charset="0"/>
              </a:rPr>
              <a:t>Filler text, filler text filler text filler text Filler text, filler text filler text filler text</a:t>
            </a:r>
            <a:r>
              <a:rPr lang="en-US" sz="1200" b="1" dirty="0">
                <a:latin typeface="Gill Sans MT" panose="020B0502020104020203" pitchFamily="34" charset="0"/>
              </a:rPr>
              <a:t> </a:t>
            </a:r>
            <a:r>
              <a:rPr lang="en-US" sz="1200" dirty="0">
                <a:latin typeface="Gill Sans MT" panose="020B0502020104020203" pitchFamily="34" charset="0"/>
              </a:rPr>
              <a:t>Filler text, filler text filler text filler text</a:t>
            </a:r>
            <a:r>
              <a:rPr lang="en-US" sz="1200" b="1" dirty="0">
                <a:latin typeface="Gill Sans MT" panose="020B0502020104020203" pitchFamily="34" charset="0"/>
              </a:rPr>
              <a:t> </a:t>
            </a:r>
            <a:r>
              <a:rPr lang="en-US" sz="1200" dirty="0">
                <a:latin typeface="Gill Sans MT" panose="020B0502020104020203" pitchFamily="34" charset="0"/>
              </a:rPr>
              <a:t>Filler text, filler text filler text filler text Filler text, filler text filler text filler text</a:t>
            </a:r>
            <a:r>
              <a:rPr lang="en-US" sz="1200" b="1" dirty="0">
                <a:latin typeface="Gill Sans MT" panose="020B0502020104020203" pitchFamily="34" charset="0"/>
              </a:rPr>
              <a:t> </a:t>
            </a:r>
            <a:r>
              <a:rPr lang="en-US" sz="1200" dirty="0">
                <a:latin typeface="Gill Sans MT" panose="020B0502020104020203" pitchFamily="34" charset="0"/>
              </a:rPr>
              <a:t>Filler text, filler text filler text filler text</a:t>
            </a:r>
            <a:r>
              <a:rPr lang="en-US" sz="1200" b="1" dirty="0">
                <a:latin typeface="Gill Sans MT" panose="020B0502020104020203" pitchFamily="34" charset="0"/>
              </a:rPr>
              <a:t> </a:t>
            </a:r>
            <a:r>
              <a:rPr lang="en-US" sz="1200" dirty="0">
                <a:latin typeface="Gill Sans MT" panose="020B0502020104020203" pitchFamily="34" charset="0"/>
              </a:rPr>
              <a:t>Filler text, filler text filler text filler text Filler text, filler text filler text filler text</a:t>
            </a:r>
            <a:r>
              <a:rPr lang="en-US" sz="1200" b="1" dirty="0">
                <a:latin typeface="Gill Sans MT" panose="020B0502020104020203" pitchFamily="34" charset="0"/>
              </a:rPr>
              <a:t> </a:t>
            </a:r>
            <a:r>
              <a:rPr lang="en-US" sz="1200" dirty="0">
                <a:latin typeface="Gill Sans MT" panose="020B0502020104020203" pitchFamily="34" charset="0"/>
              </a:rPr>
              <a:t>Filler text. Filler text, filler text filler </a:t>
            </a:r>
          </a:p>
          <a:p>
            <a:endParaRPr lang="en-US" sz="1200" dirty="0">
              <a:latin typeface="Gill Sans MT" panose="020B0502020104020203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3B252FB-D135-1E22-DC03-3375169078DF}"/>
              </a:ext>
            </a:extLst>
          </p:cNvPr>
          <p:cNvSpPr/>
          <p:nvPr/>
        </p:nvSpPr>
        <p:spPr>
          <a:xfrm>
            <a:off x="4267200" y="1859577"/>
            <a:ext cx="2895600" cy="21575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Image goes here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7889B3-F3CC-868F-27D7-698B281A3357}"/>
              </a:ext>
            </a:extLst>
          </p:cNvPr>
          <p:cNvSpPr/>
          <p:nvPr/>
        </p:nvSpPr>
        <p:spPr>
          <a:xfrm>
            <a:off x="4265297" y="4191000"/>
            <a:ext cx="1501880" cy="10794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Image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325EDA-E654-A1EF-5209-D024E5B548A3}"/>
              </a:ext>
            </a:extLst>
          </p:cNvPr>
          <p:cNvSpPr/>
          <p:nvPr/>
        </p:nvSpPr>
        <p:spPr>
          <a:xfrm>
            <a:off x="6108804" y="9522689"/>
            <a:ext cx="1434996" cy="2552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Your partner logo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7A9291-4686-AE64-355D-4001428445AE}"/>
              </a:ext>
            </a:extLst>
          </p:cNvPr>
          <p:cNvSpPr/>
          <p:nvPr/>
        </p:nvSpPr>
        <p:spPr>
          <a:xfrm>
            <a:off x="4453741" y="9522689"/>
            <a:ext cx="1434996" cy="2552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Your logo here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8D8093D-2A71-1AAF-02F6-30094DD3C8D5}"/>
              </a:ext>
            </a:extLst>
          </p:cNvPr>
          <p:cNvSpPr txBox="1">
            <a:spLocks/>
          </p:cNvSpPr>
          <p:nvPr/>
        </p:nvSpPr>
        <p:spPr>
          <a:xfrm>
            <a:off x="459740" y="4876800"/>
            <a:ext cx="7007860" cy="805615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kern="0" spc="-30" dirty="0">
                <a:solidFill>
                  <a:sysClr val="windowText" lastClr="000000"/>
                </a:solidFill>
                <a:latin typeface="Gill Sans MT" panose="020B0502020104020203" pitchFamily="34" charset="77"/>
              </a:rPr>
              <a:t>Our Consortium</a:t>
            </a:r>
          </a:p>
          <a:p>
            <a:pPr algn="l"/>
            <a:r>
              <a:rPr lang="en-US" sz="1150" kern="0" spc="-30" dirty="0">
                <a:solidFill>
                  <a:sysClr val="windowText" lastClr="000000"/>
                </a:solidFill>
                <a:latin typeface="Gill Sans MT" panose="020B0502020104020203" pitchFamily="34" charset="77"/>
              </a:rPr>
              <a:t>University of California, Davis is joined in a consortium with Florida A&amp;M University, Michigan State University, Texas A&amp;M University, and the World Vegetable Center, along with subject matter experts from Penn State University and Making Cents International, to help manage this program.</a:t>
            </a:r>
          </a:p>
          <a:p>
            <a:endParaRPr lang="en-US" kern="0" dirty="0">
              <a:solidFill>
                <a:sysClr val="windowText" lastClr="000000"/>
              </a:solidFill>
              <a:latin typeface="Gill Sans MT" panose="020B0502020104020203" pitchFamily="34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54E097-A685-2D98-B98C-4D49FA41D8E4}"/>
              </a:ext>
            </a:extLst>
          </p:cNvPr>
          <p:cNvSpPr txBox="1"/>
          <p:nvPr/>
        </p:nvSpPr>
        <p:spPr>
          <a:xfrm>
            <a:off x="459740" y="4357258"/>
            <a:ext cx="6852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" i="1" dirty="0">
                <a:latin typeface="Gill Sans MT" panose="020B0502020104020203" pitchFamily="34" charset="0"/>
              </a:rPr>
              <a:t>In the map above, countries where the Horticulture Innovation Lab has a Regional Hub and research activities are indicated with solid red, blue are countries with just research activities.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0B4AD5-72E6-5CB5-FE95-6920510A87BE}"/>
              </a:ext>
            </a:extLst>
          </p:cNvPr>
          <p:cNvSpPr txBox="1"/>
          <p:nvPr/>
        </p:nvSpPr>
        <p:spPr>
          <a:xfrm>
            <a:off x="429760" y="1148018"/>
            <a:ext cx="5361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Gill Sans MT" panose="020B0502020104020203" pitchFamily="34" charset="0"/>
              </a:rPr>
              <a:t>Countries with Research Activities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4A50C9A-A53A-185D-E46A-883893EB3ED5}"/>
              </a:ext>
            </a:extLst>
          </p:cNvPr>
          <p:cNvSpPr/>
          <p:nvPr/>
        </p:nvSpPr>
        <p:spPr>
          <a:xfrm>
            <a:off x="0" y="9296400"/>
            <a:ext cx="77724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F4A3132-DB16-AF54-3BD7-DA74085B18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243" y="5867400"/>
            <a:ext cx="5451914" cy="39274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B26EFD-8B6B-4B0B-B1BF-C5FD5EF8CD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1536687"/>
            <a:ext cx="6503064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0D3EB3E-1E2D-7F18-AC09-808E5129D83E}"/>
              </a:ext>
            </a:extLst>
          </p:cNvPr>
          <p:cNvSpPr txBox="1"/>
          <p:nvPr/>
        </p:nvSpPr>
        <p:spPr>
          <a:xfrm rot="16200000">
            <a:off x="6903330" y="9226704"/>
            <a:ext cx="13853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Gill Sans MT" panose="020B0502020104020203" pitchFamily="34" charset="77"/>
              </a:rPr>
              <a:t>Updated 17 November 2023</a:t>
            </a:r>
          </a:p>
        </p:txBody>
      </p:sp>
    </p:spTree>
    <p:extLst>
      <p:ext uri="{BB962C8B-B14F-4D97-AF65-F5344CB8AC3E}">
        <p14:creationId xmlns:p14="http://schemas.microsoft.com/office/powerpoint/2010/main" val="13564729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1490</TotalTime>
  <Words>782</Words>
  <Application>Microsoft Macintosh PowerPoint</Application>
  <PresentationFormat>Custom</PresentationFormat>
  <Paragraphs>30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Gill Sans MT</vt:lpstr>
      <vt:lpstr>proxima-nova</vt:lpstr>
      <vt:lpstr>Times New Roman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IMPORTANCE OF FRUITS AND VEGETABLES IN  UGANDA</dc:title>
  <dc:creator>Archie Jarman</dc:creator>
  <cp:lastModifiedBy>Heather N Hayashi</cp:lastModifiedBy>
  <cp:revision>115</cp:revision>
  <cp:lastPrinted>2022-01-19T19:28:57Z</cp:lastPrinted>
  <dcterms:created xsi:type="dcterms:W3CDTF">2021-10-20T02:14:18Z</dcterms:created>
  <dcterms:modified xsi:type="dcterms:W3CDTF">2024-03-07T01:59:14Z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2018-03-16T00:00:00Z</vt:filetime>
  </property>
  <property fmtid="{D5CDD505-2E9C-101B-9397-08002B2CF9AE}" pid="3" name="Creator">
    <vt:lpwstr>Adobe InDesign CC 13.0 (Windows)</vt:lpwstr>
  </property>
  <property fmtid="{D5CDD505-2E9C-101B-9397-08002B2CF9AE}" pid="4" name="LastSaved">
    <vt:filetime>2021-10-20T00:00:00Z</vt:filetime>
  </property>
</Properties>
</file>