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32918400" cy="43891200"/>
  <p:notesSz cx="15081250" cy="20104100"/>
  <p:defaultTextStyle>
    <a:defPPr>
      <a:defRPr kern="0"/>
    </a:defPPr>
  </p:defaultTextStyle>
  <p:extLst>
    <p:ext uri="{EFAFB233-063F-42B5-8137-9DF3F51BA10A}">
      <p15:sldGuideLst xmlns:p15="http://schemas.microsoft.com/office/powerpoint/2012/main">
        <p15:guide id="1" orient="horz" pos="8381" userDrawn="1">
          <p15:clr>
            <a:srgbClr val="A4A3A4"/>
          </p15:clr>
        </p15:guide>
        <p15:guide id="2" pos="3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7C9A"/>
    <a:srgbClr val="E8EEF4"/>
    <a:srgbClr val="E6E7E8"/>
    <a:srgbClr val="267287"/>
    <a:srgbClr val="227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60"/>
    <p:restoredTop sz="84150"/>
  </p:normalViewPr>
  <p:slideViewPr>
    <p:cSldViewPr snapToGrid="0">
      <p:cViewPr varScale="1">
        <p:scale>
          <a:sx n="16" d="100"/>
          <a:sy n="16" d="100"/>
        </p:scale>
        <p:origin x="2000" y="320"/>
      </p:cViewPr>
      <p:guideLst>
        <p:guide orient="horz" pos="8381"/>
        <p:guide pos="35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AD957A-DF44-BE6D-A6E3-0E57393BE250}"/>
              </a:ext>
            </a:extLst>
          </p:cNvPr>
          <p:cNvSpPr>
            <a:spLocks noGrp="1"/>
          </p:cNvSpPr>
          <p:nvPr>
            <p:ph type="hdr" sz="quarter"/>
          </p:nvPr>
        </p:nvSpPr>
        <p:spPr>
          <a:xfrm>
            <a:off x="0" y="0"/>
            <a:ext cx="6535526" cy="100732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0D72D4-3A4A-4FD8-6E63-6B8C964E48A3}"/>
              </a:ext>
            </a:extLst>
          </p:cNvPr>
          <p:cNvSpPr>
            <a:spLocks noGrp="1"/>
          </p:cNvSpPr>
          <p:nvPr>
            <p:ph type="dt" idx="1"/>
          </p:nvPr>
        </p:nvSpPr>
        <p:spPr>
          <a:xfrm>
            <a:off x="8542152" y="0"/>
            <a:ext cx="6535526" cy="1007321"/>
          </a:xfrm>
          <a:prstGeom prst="rect">
            <a:avLst/>
          </a:prstGeom>
        </p:spPr>
        <p:txBody>
          <a:bodyPr vert="horz" lIns="91440" tIns="45720" rIns="91440" bIns="45720" rtlCol="0"/>
          <a:lstStyle>
            <a:lvl1pPr algn="r">
              <a:defRPr sz="1200"/>
            </a:lvl1pPr>
          </a:lstStyle>
          <a:p>
            <a:fld id="{ACC5EC88-D611-914A-AC20-B05318DFB686}" type="datetimeFigureOut">
              <a:rPr lang="en-US" smtClean="0"/>
              <a:t>3/20/24</a:t>
            </a:fld>
            <a:endParaRPr lang="en-US"/>
          </a:p>
        </p:txBody>
      </p:sp>
      <p:sp>
        <p:nvSpPr>
          <p:cNvPr id="4" name="Slide Image Placeholder 3">
            <a:extLst>
              <a:ext uri="{FF2B5EF4-FFF2-40B4-BE49-F238E27FC236}">
                <a16:creationId xmlns:a16="http://schemas.microsoft.com/office/drawing/2014/main" id="{E61B5A98-832E-B338-D2EB-71B5BC9AD7CE}"/>
              </a:ext>
            </a:extLst>
          </p:cNvPr>
          <p:cNvSpPr>
            <a:spLocks noGrp="1" noRot="1" noChangeAspect="1"/>
          </p:cNvSpPr>
          <p:nvPr>
            <p:ph type="sldImg" idx="2"/>
          </p:nvPr>
        </p:nvSpPr>
        <p:spPr>
          <a:xfrm>
            <a:off x="4997450" y="2514600"/>
            <a:ext cx="5086350" cy="6783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87A38F8A-3101-427D-C28F-1D44324E27EC}"/>
              </a:ext>
            </a:extLst>
          </p:cNvPr>
          <p:cNvSpPr>
            <a:spLocks noGrp="1"/>
          </p:cNvSpPr>
          <p:nvPr>
            <p:ph type="body" sz="quarter" idx="3"/>
          </p:nvPr>
        </p:nvSpPr>
        <p:spPr>
          <a:xfrm>
            <a:off x="1507649" y="9675362"/>
            <a:ext cx="12065953" cy="791678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E90F0AA-F1D4-591A-262B-F07B6B5E73F7}"/>
              </a:ext>
            </a:extLst>
          </p:cNvPr>
          <p:cNvSpPr>
            <a:spLocks noGrp="1"/>
          </p:cNvSpPr>
          <p:nvPr>
            <p:ph type="ftr" sz="quarter" idx="4"/>
          </p:nvPr>
        </p:nvSpPr>
        <p:spPr>
          <a:xfrm>
            <a:off x="0" y="19096779"/>
            <a:ext cx="6535526" cy="100732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BA1B506A-211E-0967-52EE-997DD09D2756}"/>
              </a:ext>
            </a:extLst>
          </p:cNvPr>
          <p:cNvSpPr>
            <a:spLocks noGrp="1"/>
          </p:cNvSpPr>
          <p:nvPr>
            <p:ph type="sldNum" sz="quarter" idx="5"/>
          </p:nvPr>
        </p:nvSpPr>
        <p:spPr>
          <a:xfrm>
            <a:off x="8542152" y="19096779"/>
            <a:ext cx="6535526" cy="1007321"/>
          </a:xfrm>
          <a:prstGeom prst="rect">
            <a:avLst/>
          </a:prstGeom>
        </p:spPr>
        <p:txBody>
          <a:bodyPr vert="horz" lIns="91440" tIns="45720" rIns="91440" bIns="45720" rtlCol="0" anchor="b"/>
          <a:lstStyle>
            <a:lvl1pPr algn="r">
              <a:defRPr sz="1200"/>
            </a:lvl1pPr>
          </a:lstStyle>
          <a:p>
            <a:fld id="{D54DB235-536A-BC4A-A62D-CBBA8FB38ED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1996044" rtl="0" eaLnBrk="1" latinLnBrk="0" hangingPunct="1">
      <a:defRPr sz="2619" kern="1200">
        <a:solidFill>
          <a:schemeClr val="tx1"/>
        </a:solidFill>
        <a:latin typeface="+mn-lt"/>
        <a:ea typeface="+mn-ea"/>
        <a:cs typeface="+mn-cs"/>
      </a:defRPr>
    </a:lvl1pPr>
    <a:lvl2pPr marL="998022" algn="l" defTabSz="1996044" rtl="0" eaLnBrk="1" latinLnBrk="0" hangingPunct="1">
      <a:defRPr sz="2619" kern="1200">
        <a:solidFill>
          <a:schemeClr val="tx1"/>
        </a:solidFill>
        <a:latin typeface="+mn-lt"/>
        <a:ea typeface="+mn-ea"/>
        <a:cs typeface="+mn-cs"/>
      </a:defRPr>
    </a:lvl2pPr>
    <a:lvl3pPr marL="1996044" algn="l" defTabSz="1996044" rtl="0" eaLnBrk="1" latinLnBrk="0" hangingPunct="1">
      <a:defRPr sz="2619" kern="1200">
        <a:solidFill>
          <a:schemeClr val="tx1"/>
        </a:solidFill>
        <a:latin typeface="+mn-lt"/>
        <a:ea typeface="+mn-ea"/>
        <a:cs typeface="+mn-cs"/>
      </a:defRPr>
    </a:lvl3pPr>
    <a:lvl4pPr marL="2994066" algn="l" defTabSz="1996044" rtl="0" eaLnBrk="1" latinLnBrk="0" hangingPunct="1">
      <a:defRPr sz="2619" kern="1200">
        <a:solidFill>
          <a:schemeClr val="tx1"/>
        </a:solidFill>
        <a:latin typeface="+mn-lt"/>
        <a:ea typeface="+mn-ea"/>
        <a:cs typeface="+mn-cs"/>
      </a:defRPr>
    </a:lvl4pPr>
    <a:lvl5pPr marL="3992088" algn="l" defTabSz="1996044" rtl="0" eaLnBrk="1" latinLnBrk="0" hangingPunct="1">
      <a:defRPr sz="2619" kern="1200">
        <a:solidFill>
          <a:schemeClr val="tx1"/>
        </a:solidFill>
        <a:latin typeface="+mn-lt"/>
        <a:ea typeface="+mn-ea"/>
        <a:cs typeface="+mn-cs"/>
      </a:defRPr>
    </a:lvl5pPr>
    <a:lvl6pPr marL="4990109" algn="l" defTabSz="1996044" rtl="0" eaLnBrk="1" latinLnBrk="0" hangingPunct="1">
      <a:defRPr sz="2619" kern="1200">
        <a:solidFill>
          <a:schemeClr val="tx1"/>
        </a:solidFill>
        <a:latin typeface="+mn-lt"/>
        <a:ea typeface="+mn-ea"/>
        <a:cs typeface="+mn-cs"/>
      </a:defRPr>
    </a:lvl6pPr>
    <a:lvl7pPr marL="5988131" algn="l" defTabSz="1996044" rtl="0" eaLnBrk="1" latinLnBrk="0" hangingPunct="1">
      <a:defRPr sz="2619" kern="1200">
        <a:solidFill>
          <a:schemeClr val="tx1"/>
        </a:solidFill>
        <a:latin typeface="+mn-lt"/>
        <a:ea typeface="+mn-ea"/>
        <a:cs typeface="+mn-cs"/>
      </a:defRPr>
    </a:lvl7pPr>
    <a:lvl8pPr marL="6986153" algn="l" defTabSz="1996044" rtl="0" eaLnBrk="1" latinLnBrk="0" hangingPunct="1">
      <a:defRPr sz="2619" kern="1200">
        <a:solidFill>
          <a:schemeClr val="tx1"/>
        </a:solidFill>
        <a:latin typeface="+mn-lt"/>
        <a:ea typeface="+mn-ea"/>
        <a:cs typeface="+mn-cs"/>
      </a:defRPr>
    </a:lvl8pPr>
    <a:lvl9pPr marL="7984175" algn="l" defTabSz="1996044" rtl="0" eaLnBrk="1" latinLnBrk="0" hangingPunct="1">
      <a:defRPr sz="261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97450" y="2514600"/>
            <a:ext cx="5086350" cy="6783388"/>
          </a:xfrm>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a:t>Feed the Future guidance on field signs, see (p. 32) </a:t>
            </a:r>
            <a:r>
              <a:rPr lang="en-US" b="1" i="1" dirty="0"/>
              <a:t>www.feedthefuture.gov/resource/feed-the-future-graphic-and-naming-standards-manual/</a:t>
            </a:r>
            <a:r>
              <a:rPr lang="en-US" b="0" i="1" dirty="0"/>
              <a:t>.</a:t>
            </a:r>
            <a:endParaRPr lang="en-US" b="1" i="1" dirty="0"/>
          </a:p>
          <a:p>
            <a:pPr marL="457200" indent="-457200">
              <a:buFont typeface="Arial" panose="020B0604020202020204" pitchFamily="34" charset="0"/>
              <a:buChar char="•"/>
            </a:pPr>
            <a:r>
              <a:rPr lang="en-US" dirty="0"/>
              <a:t>Generous clear-spacing around logos (p. 16) </a:t>
            </a:r>
            <a:r>
              <a:rPr lang="en-US" b="1" i="1" dirty="0"/>
              <a:t>www.feedthefuture.gov/resource/feed-the-future-graphic-and-naming-standards-manual/</a:t>
            </a:r>
            <a:r>
              <a:rPr lang="en-US" b="0" i="1" dirty="0"/>
              <a:t>.</a:t>
            </a:r>
          </a:p>
          <a:p>
            <a:pPr marL="457200" indent="-457200">
              <a:buFont typeface="Arial" panose="020B0604020202020204" pitchFamily="34" charset="0"/>
              <a:buChar char="•"/>
            </a:pPr>
            <a:r>
              <a:rPr lang="en-US" dirty="0"/>
              <a:t>Use Feed the Future brand colors and fonts: Primary blue (HEX# 237C9A) and Gill Sans. Refer to required fonts and colors on this webpage: </a:t>
            </a:r>
            <a:r>
              <a:rPr lang="en-US" b="1" i="1" dirty="0"/>
              <a:t>horticulture.ucdavis.edu/branding-communications</a:t>
            </a:r>
            <a:r>
              <a:rPr lang="en-US" i="1" dirty="0"/>
              <a:t>. </a:t>
            </a:r>
          </a:p>
          <a:p>
            <a:pPr marL="457200" indent="-457200">
              <a:buFont typeface="Arial" panose="020B0604020202020204" pitchFamily="34" charset="0"/>
              <a:buChar char="•"/>
            </a:pPr>
            <a:r>
              <a:rPr lang="en-US" i="0" dirty="0"/>
              <a:t>For how to customize PPT dimensions: </a:t>
            </a:r>
            <a:r>
              <a:rPr lang="en-US" b="1" i="1" dirty="0"/>
              <a:t>support.microsoft.com/en-us/office/change-the-size-of-your-slides-040a811c-be43-40b9-8d04-0de5ed79987e</a:t>
            </a:r>
            <a:r>
              <a:rPr lang="en-US" i="0" dirty="0"/>
              <a:t>. </a:t>
            </a:r>
          </a:p>
          <a:p>
            <a:pPr marL="457200" indent="-457200">
              <a:buFont typeface="Arial" panose="020B0604020202020204" pitchFamily="34" charset="0"/>
              <a:buChar char="•"/>
            </a:pPr>
            <a:r>
              <a:rPr lang="en-US" i="0" dirty="0"/>
              <a:t>For how to resize a picture, shape, text box, or other object: </a:t>
            </a:r>
            <a:r>
              <a:rPr lang="en-US" b="1" i="1" dirty="0"/>
              <a:t>support.microsoft.com/en-us/office/resize-a-picture-shape-text-box-or-other-object-f9d717a8-b0b2-41b4-85be-e34ba28a949a</a:t>
            </a:r>
            <a:r>
              <a:rPr lang="en-US" i="0" dirty="0"/>
              <a:t>. </a:t>
            </a:r>
          </a:p>
          <a:p>
            <a:pPr marL="457200" indent="-457200">
              <a:buFont typeface="Arial" panose="020B0604020202020204" pitchFamily="34" charset="0"/>
              <a:buChar char="•"/>
            </a:pPr>
            <a:r>
              <a:rPr lang="en-US" dirty="0"/>
              <a:t>Note this template is 36 x 48 inches; the max. dimension for PPT is 56 x 56 inches. Any larger may need creative software such as Canva or Adobe.</a:t>
            </a:r>
          </a:p>
        </p:txBody>
      </p:sp>
      <p:sp>
        <p:nvSpPr>
          <p:cNvPr id="4" name="Slide Number Placeholder 3"/>
          <p:cNvSpPr>
            <a:spLocks noGrp="1"/>
          </p:cNvSpPr>
          <p:nvPr>
            <p:ph type="sldNum" sz="quarter" idx="5"/>
          </p:nvPr>
        </p:nvSpPr>
        <p:spPr/>
        <p:txBody>
          <a:bodyPr/>
          <a:lstStyle/>
          <a:p>
            <a:fld id="{74FF489A-B750-5F4D-97BD-1217D95257EA}" type="slidenum">
              <a:rPr lang="en-US" smtClean="0"/>
              <a:t>1</a:t>
            </a:fld>
            <a:endParaRPr lang="en-US"/>
          </a:p>
        </p:txBody>
      </p:sp>
    </p:spTree>
    <p:extLst>
      <p:ext uri="{BB962C8B-B14F-4D97-AF65-F5344CB8AC3E}">
        <p14:creationId xmlns:p14="http://schemas.microsoft.com/office/powerpoint/2010/main" val="1006201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652E10-A0CA-971E-B5F2-17CFFBB6F662}"/>
              </a:ext>
            </a:extLst>
          </p:cNvPr>
          <p:cNvSpPr/>
          <p:nvPr userDrawn="1"/>
        </p:nvSpPr>
        <p:spPr>
          <a:xfrm>
            <a:off x="0" y="0"/>
            <a:ext cx="32918400" cy="4572000"/>
          </a:xfrm>
          <a:prstGeom prst="rect">
            <a:avLst/>
          </a:prstGeom>
          <a:solidFill>
            <a:srgbClr val="237C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Description automatically generated">
            <a:extLst>
              <a:ext uri="{FF2B5EF4-FFF2-40B4-BE49-F238E27FC236}">
                <a16:creationId xmlns:a16="http://schemas.microsoft.com/office/drawing/2014/main" id="{D8F46C13-0F36-2AAB-E184-50E2B3FE2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1128" y="1092200"/>
            <a:ext cx="14084300" cy="238759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lue text on a black background&#10;&#10;Description automatically generated">
            <a:extLst>
              <a:ext uri="{FF2B5EF4-FFF2-40B4-BE49-F238E27FC236}">
                <a16:creationId xmlns:a16="http://schemas.microsoft.com/office/drawing/2014/main" id="{365B4B62-F3A8-55C8-5EF6-7D13061D6B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2724" y="40399911"/>
            <a:ext cx="21740550" cy="3149296"/>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Lst>
  <p:txStyles>
    <p:titleStyle>
      <a:lvl1pPr>
        <a:defRPr>
          <a:latin typeface="Times New Roman" panose="02020603050405020304" pitchFamily="18" charset="0"/>
          <a:ea typeface="+mj-ea"/>
          <a:cs typeface="Times New Roman" panose="02020603050405020304" pitchFamily="18" charset="0"/>
        </a:defRPr>
      </a:lvl1pPr>
    </p:titleStyle>
    <p:bodyStyle>
      <a:lvl1pPr marL="0">
        <a:defRPr>
          <a:latin typeface="Times New Roman" panose="02020603050405020304" pitchFamily="18" charset="0"/>
          <a:ea typeface="+mn-ea"/>
          <a:cs typeface="Times New Roman" panose="02020603050405020304" pitchFamily="18" charset="0"/>
        </a:defRPr>
      </a:lvl1pPr>
      <a:lvl2pPr marL="748646">
        <a:defRPr>
          <a:latin typeface="+mn-lt"/>
          <a:ea typeface="+mn-ea"/>
          <a:cs typeface="+mn-cs"/>
        </a:defRPr>
      </a:lvl2pPr>
      <a:lvl3pPr marL="1497295">
        <a:defRPr>
          <a:latin typeface="+mn-lt"/>
          <a:ea typeface="+mn-ea"/>
          <a:cs typeface="+mn-cs"/>
        </a:defRPr>
      </a:lvl3pPr>
      <a:lvl4pPr marL="2245942">
        <a:defRPr>
          <a:latin typeface="+mn-lt"/>
          <a:ea typeface="+mn-ea"/>
          <a:cs typeface="+mn-cs"/>
        </a:defRPr>
      </a:lvl4pPr>
      <a:lvl5pPr marL="2994590">
        <a:defRPr>
          <a:latin typeface="+mn-lt"/>
          <a:ea typeface="+mn-ea"/>
          <a:cs typeface="+mn-cs"/>
        </a:defRPr>
      </a:lvl5pPr>
      <a:lvl6pPr marL="3743237">
        <a:defRPr>
          <a:latin typeface="+mn-lt"/>
          <a:ea typeface="+mn-ea"/>
          <a:cs typeface="+mn-cs"/>
        </a:defRPr>
      </a:lvl6pPr>
      <a:lvl7pPr marL="4491885">
        <a:defRPr>
          <a:latin typeface="+mn-lt"/>
          <a:ea typeface="+mn-ea"/>
          <a:cs typeface="+mn-cs"/>
        </a:defRPr>
      </a:lvl7pPr>
      <a:lvl8pPr marL="5240532">
        <a:defRPr>
          <a:latin typeface="+mn-lt"/>
          <a:ea typeface="+mn-ea"/>
          <a:cs typeface="+mn-cs"/>
        </a:defRPr>
      </a:lvl8pPr>
      <a:lvl9pPr marL="5989180">
        <a:defRPr>
          <a:latin typeface="+mn-lt"/>
          <a:ea typeface="+mn-ea"/>
          <a:cs typeface="+mn-cs"/>
        </a:defRPr>
      </a:lvl9pPr>
    </p:bodyStyle>
    <p:otherStyle>
      <a:lvl1pPr marL="0">
        <a:defRPr>
          <a:latin typeface="+mn-lt"/>
          <a:ea typeface="+mn-ea"/>
          <a:cs typeface="+mn-cs"/>
        </a:defRPr>
      </a:lvl1pPr>
      <a:lvl2pPr marL="748646">
        <a:defRPr>
          <a:latin typeface="+mn-lt"/>
          <a:ea typeface="+mn-ea"/>
          <a:cs typeface="+mn-cs"/>
        </a:defRPr>
      </a:lvl2pPr>
      <a:lvl3pPr marL="1497295">
        <a:defRPr>
          <a:latin typeface="+mn-lt"/>
          <a:ea typeface="+mn-ea"/>
          <a:cs typeface="+mn-cs"/>
        </a:defRPr>
      </a:lvl3pPr>
      <a:lvl4pPr marL="2245942">
        <a:defRPr>
          <a:latin typeface="+mn-lt"/>
          <a:ea typeface="+mn-ea"/>
          <a:cs typeface="+mn-cs"/>
        </a:defRPr>
      </a:lvl4pPr>
      <a:lvl5pPr marL="2994590">
        <a:defRPr>
          <a:latin typeface="+mn-lt"/>
          <a:ea typeface="+mn-ea"/>
          <a:cs typeface="+mn-cs"/>
        </a:defRPr>
      </a:lvl5pPr>
      <a:lvl6pPr marL="3743237">
        <a:defRPr>
          <a:latin typeface="+mn-lt"/>
          <a:ea typeface="+mn-ea"/>
          <a:cs typeface="+mn-cs"/>
        </a:defRPr>
      </a:lvl6pPr>
      <a:lvl7pPr marL="4491885">
        <a:defRPr>
          <a:latin typeface="+mn-lt"/>
          <a:ea typeface="+mn-ea"/>
          <a:cs typeface="+mn-cs"/>
        </a:defRPr>
      </a:lvl7pPr>
      <a:lvl8pPr marL="5240532">
        <a:defRPr>
          <a:latin typeface="+mn-lt"/>
          <a:ea typeface="+mn-ea"/>
          <a:cs typeface="+mn-cs"/>
        </a:defRPr>
      </a:lvl8pPr>
      <a:lvl9pPr marL="598918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eg"/><Relationship Id="rId1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7E807CC-6B99-638E-FCCB-A81F42EF46FB}"/>
              </a:ext>
            </a:extLst>
          </p:cNvPr>
          <p:cNvSpPr/>
          <p:nvPr/>
        </p:nvSpPr>
        <p:spPr>
          <a:xfrm>
            <a:off x="10899661" y="8330270"/>
            <a:ext cx="10352790" cy="28929922"/>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object 9"/>
          <p:cNvSpPr txBox="1"/>
          <p:nvPr/>
        </p:nvSpPr>
        <p:spPr>
          <a:xfrm>
            <a:off x="22622429" y="28459040"/>
            <a:ext cx="205869" cy="258322"/>
          </a:xfrm>
          <a:prstGeom prst="rect">
            <a:avLst/>
          </a:prstGeom>
        </p:spPr>
        <p:txBody>
          <a:bodyPr vert="horz" wrap="square" lIns="0" tIns="18715" rIns="0" bIns="0" rtlCol="0">
            <a:spAutoFit/>
          </a:bodyPr>
          <a:lstStyle/>
          <a:p>
            <a:pPr marL="20797">
              <a:spcBef>
                <a:spcPts val="148"/>
              </a:spcBef>
            </a:pPr>
            <a:r>
              <a:rPr sz="1556" spc="-41" dirty="0">
                <a:latin typeface="Arial"/>
                <a:cs typeface="Arial"/>
              </a:rPr>
              <a:t>.</a:t>
            </a:r>
            <a:endParaRPr sz="1556" dirty="0">
              <a:latin typeface="Arial"/>
              <a:cs typeface="Arial"/>
            </a:endParaRPr>
          </a:p>
        </p:txBody>
      </p:sp>
      <p:sp>
        <p:nvSpPr>
          <p:cNvPr id="11" name="object 11"/>
          <p:cNvSpPr txBox="1"/>
          <p:nvPr/>
        </p:nvSpPr>
        <p:spPr>
          <a:xfrm>
            <a:off x="21950468" y="21527300"/>
            <a:ext cx="9283289" cy="4583471"/>
          </a:xfrm>
          <a:prstGeom prst="rect">
            <a:avLst/>
          </a:prstGeom>
          <a:noFill/>
        </p:spPr>
        <p:txBody>
          <a:bodyPr vert="horz" wrap="square" lIns="0" tIns="65504" rIns="0" bIns="0" rtlCol="0">
            <a:spAutoFit/>
          </a:bodyPr>
          <a:lstStyle/>
          <a:p>
            <a:pPr marL="175723" marR="185082">
              <a:lnSpc>
                <a:spcPct val="101899"/>
              </a:lnSpc>
              <a:spcBef>
                <a:spcPts val="515"/>
              </a:spcBef>
            </a:pPr>
            <a:r>
              <a:rPr lang="en-US" sz="5000" b="1" spc="-148" dirty="0">
                <a:solidFill>
                  <a:srgbClr val="237C9A"/>
                </a:solidFill>
                <a:latin typeface="Gill Sans MT" panose="020B0502020104020203" pitchFamily="34" charset="77"/>
                <a:cs typeface="Times New Roman" panose="02020603050405020304" pitchFamily="18" charset="0"/>
              </a:rPr>
              <a:t>Impact</a:t>
            </a:r>
            <a:br>
              <a:rPr lang="en-US" sz="4000" b="1" spc="-148" dirty="0">
                <a:latin typeface="Gill Sans MT" panose="020B0502020104020203" pitchFamily="34" charset="77"/>
                <a:cs typeface="Times New Roman" panose="02020603050405020304" pitchFamily="18" charset="0"/>
              </a:rPr>
            </a:br>
            <a:r>
              <a:rPr lang="en-US" sz="4000" spc="-148" dirty="0">
                <a:latin typeface="Gill Sans MT" panose="020B0502020104020203" pitchFamily="34" charset="77"/>
                <a:cs typeface="Times New Roman" panose="02020603050405020304" pitchFamily="18" charset="0"/>
              </a:rPr>
              <a:t>Explain short- and/or long-term, intended or unintended negative or positive potential outcomes projected based off of your findings thus far, the target and periphery population that is/will be affected etc.  Any benefits, risks? Who/what is involved?</a:t>
            </a:r>
          </a:p>
        </p:txBody>
      </p:sp>
      <p:sp>
        <p:nvSpPr>
          <p:cNvPr id="12" name="object 12"/>
          <p:cNvSpPr txBox="1"/>
          <p:nvPr/>
        </p:nvSpPr>
        <p:spPr>
          <a:xfrm>
            <a:off x="22083527" y="8825605"/>
            <a:ext cx="9150229" cy="6459556"/>
          </a:xfrm>
          <a:prstGeom prst="rect">
            <a:avLst/>
          </a:prstGeom>
        </p:spPr>
        <p:txBody>
          <a:bodyPr vert="horz" wrap="square" lIns="0" tIns="148684" rIns="0" bIns="0" rtlCol="0">
            <a:spAutoFit/>
          </a:bodyPr>
          <a:lstStyle/>
          <a:p>
            <a:pPr marL="84224">
              <a:spcBef>
                <a:spcPts val="1170"/>
              </a:spcBef>
            </a:pPr>
            <a:r>
              <a:rPr sz="5000" b="1" spc="-17" dirty="0">
                <a:solidFill>
                  <a:srgbClr val="237C9A"/>
                </a:solidFill>
                <a:latin typeface="Gill Sans MT" panose="020B0502020104020203" pitchFamily="34" charset="77"/>
                <a:cs typeface="Times New Roman" panose="02020603050405020304" pitchFamily="18" charset="0"/>
              </a:rPr>
              <a:t>Discussion</a:t>
            </a:r>
            <a:br>
              <a:rPr lang="en-US" sz="4000" b="1" dirty="0">
                <a:solidFill>
                  <a:srgbClr val="267287"/>
                </a:solidFill>
                <a:latin typeface="Gill Sans MT" panose="020B0502020104020203" pitchFamily="34" charset="77"/>
                <a:cs typeface="Times New Roman" panose="02020603050405020304" pitchFamily="18" charset="0"/>
              </a:rPr>
            </a:br>
            <a:r>
              <a:rPr lang="en-US" sz="4000" spc="-65" dirty="0">
                <a:latin typeface="Gill Sans MT" panose="020B0502020104020203" pitchFamily="34" charset="77"/>
                <a:cs typeface="Times New Roman" panose="02020603050405020304" pitchFamily="18" charset="0"/>
              </a:rPr>
              <a:t>Reflect upon results. Share any key findings and/or need for modifications to theory of change that were discovered along the way. Are these important? Why or why not. </a:t>
            </a:r>
            <a:r>
              <a:rPr lang="en-US" sz="4000" spc="-148" dirty="0">
                <a:latin typeface="Gill Sans MT" panose="020B0502020104020203" pitchFamily="34" charset="77"/>
                <a:cs typeface="Times New Roman" panose="02020603050405020304" pitchFamily="18" charset="0"/>
              </a:rPr>
              <a:t>The entities (academic, government, industry) that are involved – or need to be involved and why.</a:t>
            </a:r>
            <a:br>
              <a:rPr lang="en-US" sz="4000" spc="-65" dirty="0">
                <a:latin typeface="Gill Sans MT" panose="020B0502020104020203" pitchFamily="34" charset="77"/>
                <a:cs typeface="Times New Roman" panose="02020603050405020304" pitchFamily="18" charset="0"/>
              </a:rPr>
            </a:br>
            <a:br>
              <a:rPr lang="en-US" sz="4000" spc="-65" dirty="0">
                <a:latin typeface="Gill Sans MT" panose="020B0502020104020203" pitchFamily="34" charset="77"/>
                <a:cs typeface="Times New Roman" panose="02020603050405020304" pitchFamily="18" charset="0"/>
              </a:rPr>
            </a:b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a:t>
            </a:r>
          </a:p>
        </p:txBody>
      </p:sp>
      <p:sp>
        <p:nvSpPr>
          <p:cNvPr id="14" name="object 14"/>
          <p:cNvSpPr txBox="1"/>
          <p:nvPr/>
        </p:nvSpPr>
        <p:spPr>
          <a:xfrm>
            <a:off x="11751334" y="17379158"/>
            <a:ext cx="9008751" cy="6621920"/>
          </a:xfrm>
          <a:prstGeom prst="rect">
            <a:avLst/>
          </a:prstGeom>
          <a:noFill/>
          <a:ln w="13296">
            <a:noFill/>
          </a:ln>
        </p:spPr>
        <p:txBody>
          <a:bodyPr vert="horz" wrap="square" lIns="0" tIns="76941" rIns="0" bIns="0" rtlCol="0">
            <a:spAutoFit/>
          </a:bodyPr>
          <a:lstStyle/>
          <a:p>
            <a:pPr marL="175723" marR="459587">
              <a:lnSpc>
                <a:spcPct val="101499"/>
              </a:lnSpc>
              <a:spcBef>
                <a:spcPts val="607"/>
              </a:spcBef>
            </a:pPr>
            <a:r>
              <a:rPr lang="en-US" sz="5000" b="1" dirty="0">
                <a:solidFill>
                  <a:schemeClr val="tx1"/>
                </a:solidFill>
                <a:latin typeface="Gill Sans MT" panose="020B0502020104020203" pitchFamily="34" charset="77"/>
                <a:cs typeface="Times New Roman" panose="02020603050405020304" pitchFamily="18" charset="0"/>
              </a:rPr>
              <a:t>Preliminary</a:t>
            </a:r>
            <a:r>
              <a:rPr lang="en-US" sz="5000" b="1" spc="-24" dirty="0">
                <a:solidFill>
                  <a:schemeClr val="tx1"/>
                </a:solidFill>
                <a:latin typeface="Gill Sans MT" panose="020B0502020104020203" pitchFamily="34" charset="77"/>
                <a:cs typeface="Times New Roman" panose="02020603050405020304" pitchFamily="18" charset="0"/>
              </a:rPr>
              <a:t> </a:t>
            </a:r>
            <a:r>
              <a:rPr lang="en-US" sz="5000" b="1" spc="-17" dirty="0">
                <a:solidFill>
                  <a:schemeClr val="tx1"/>
                </a:solidFill>
                <a:latin typeface="Gill Sans MT" panose="020B0502020104020203" pitchFamily="34" charset="77"/>
                <a:cs typeface="Times New Roman" panose="02020603050405020304" pitchFamily="18" charset="0"/>
              </a:rPr>
              <a:t>Results</a:t>
            </a:r>
            <a:br>
              <a:rPr lang="en-US" sz="4147" b="1" spc="-17" dirty="0">
                <a:solidFill>
                  <a:schemeClr val="tx1"/>
                </a:solidFill>
                <a:latin typeface="Gill Sans MT" panose="020B0502020104020203" pitchFamily="34" charset="77"/>
                <a:cs typeface="Times New Roman" panose="02020603050405020304" pitchFamily="18" charset="0"/>
              </a:rPr>
            </a:br>
            <a:r>
              <a:rPr lang="en-US" sz="4147" spc="-17" dirty="0">
                <a:solidFill>
                  <a:schemeClr val="tx1"/>
                </a:solidFill>
                <a:latin typeface="Gill Sans MT" panose="020B0502020104020203" pitchFamily="34" charset="77"/>
                <a:cs typeface="Times New Roman" panose="02020603050405020304" pitchFamily="18" charset="0"/>
              </a:rPr>
              <a:t>Share your findings thus far. Whether you provide data visualizations, graphs, network analysis, or whatever other modeling to display, make sure to provide your author analysis, cite your sources, and explain the </a:t>
            </a:r>
            <a:r>
              <a:rPr lang="en-US" sz="4147" b="1" spc="-17" dirty="0">
                <a:solidFill>
                  <a:schemeClr val="tx1"/>
                </a:solidFill>
                <a:latin typeface="Gill Sans MT" panose="020B0502020104020203" pitchFamily="34" charset="77"/>
                <a:cs typeface="Times New Roman" panose="02020603050405020304" pitchFamily="18" charset="0"/>
              </a:rPr>
              <a:t>Figures </a:t>
            </a:r>
            <a:r>
              <a:rPr lang="en-US" sz="4147" spc="-17" dirty="0">
                <a:solidFill>
                  <a:schemeClr val="tx1"/>
                </a:solidFill>
                <a:latin typeface="Gill Sans MT" panose="020B0502020104020203" pitchFamily="34" charset="77"/>
                <a:cs typeface="Times New Roman" panose="02020603050405020304" pitchFamily="18" charset="0"/>
              </a:rPr>
              <a:t>shown so anyone just reading your poster would understand what is being shown.</a:t>
            </a:r>
            <a:endParaRPr sz="4147" dirty="0">
              <a:latin typeface="Gill Sans MT" panose="020B0502020104020203" pitchFamily="34" charset="77"/>
              <a:cs typeface="Times New Roman" panose="02020603050405020304" pitchFamily="18" charset="0"/>
            </a:endParaRPr>
          </a:p>
        </p:txBody>
      </p:sp>
      <p:sp>
        <p:nvSpPr>
          <p:cNvPr id="16" name="object 16"/>
          <p:cNvSpPr txBox="1"/>
          <p:nvPr/>
        </p:nvSpPr>
        <p:spPr>
          <a:xfrm>
            <a:off x="11812054" y="8841826"/>
            <a:ext cx="8515761" cy="2889075"/>
          </a:xfrm>
          <a:prstGeom prst="rect">
            <a:avLst/>
          </a:prstGeom>
        </p:spPr>
        <p:txBody>
          <a:bodyPr vert="horz" wrap="square" lIns="0" tIns="270334" rIns="0" bIns="0" rtlCol="0">
            <a:spAutoFit/>
          </a:bodyPr>
          <a:lstStyle/>
          <a:p>
            <a:pPr marL="22875">
              <a:spcBef>
                <a:spcPts val="2128"/>
              </a:spcBef>
            </a:pPr>
            <a:r>
              <a:rPr sz="5000" b="1" spc="-17" dirty="0">
                <a:solidFill>
                  <a:schemeClr val="tx1"/>
                </a:solidFill>
                <a:latin typeface="Gill Sans MT" panose="020B0502020104020203" pitchFamily="34" charset="77"/>
                <a:cs typeface="Times New Roman" panose="02020603050405020304" pitchFamily="18" charset="0"/>
              </a:rPr>
              <a:t>Methods</a:t>
            </a:r>
            <a:br>
              <a:rPr lang="en-US" sz="4000" b="1" spc="-17" dirty="0">
                <a:solidFill>
                  <a:srgbClr val="267287"/>
                </a:solidFill>
                <a:latin typeface="Gill Sans MT" panose="020B0502020104020203" pitchFamily="34" charset="77"/>
                <a:cs typeface="Times New Roman" panose="02020603050405020304" pitchFamily="18" charset="0"/>
              </a:rPr>
            </a:br>
            <a:r>
              <a:rPr lang="en-US" sz="4000" dirty="0">
                <a:latin typeface="Gill Sans MT" panose="020B0502020104020203" pitchFamily="34" charset="77"/>
                <a:cs typeface="Times New Roman" panose="02020603050405020304" pitchFamily="18" charset="0"/>
              </a:rPr>
              <a:t>Include your field and lab methodologies here. What have you done since the start of your project/last annual meeting. </a:t>
            </a:r>
          </a:p>
        </p:txBody>
      </p:sp>
      <p:sp>
        <p:nvSpPr>
          <p:cNvPr id="17" name="object 17"/>
          <p:cNvSpPr txBox="1"/>
          <p:nvPr/>
        </p:nvSpPr>
        <p:spPr>
          <a:xfrm>
            <a:off x="1805631" y="22325134"/>
            <a:ext cx="8313723" cy="3586971"/>
          </a:xfrm>
          <a:prstGeom prst="rect">
            <a:avLst/>
          </a:prstGeom>
        </p:spPr>
        <p:txBody>
          <a:bodyPr vert="horz" wrap="square" lIns="0" tIns="326481" rIns="0" bIns="0" rtlCol="0">
            <a:spAutoFit/>
          </a:bodyPr>
          <a:lstStyle/>
          <a:p>
            <a:pPr marL="44710">
              <a:spcBef>
                <a:spcPts val="2571"/>
              </a:spcBef>
            </a:pPr>
            <a:r>
              <a:rPr sz="5000" b="1" spc="-17" dirty="0">
                <a:solidFill>
                  <a:srgbClr val="237C9A"/>
                </a:solidFill>
                <a:latin typeface="Gill Sans MT" panose="020B0502020104020203" pitchFamily="34" charset="77"/>
                <a:cs typeface="Times New Roman" panose="02020603050405020304" pitchFamily="18" charset="0"/>
              </a:rPr>
              <a:t>Purpose</a:t>
            </a:r>
            <a:br>
              <a:rPr lang="en-US" sz="4000" b="1" spc="-17" dirty="0">
                <a:solidFill>
                  <a:schemeClr val="tx1"/>
                </a:solidFill>
                <a:latin typeface="Gill Sans MT" panose="020B0502020104020203" pitchFamily="34" charset="77"/>
                <a:cs typeface="Times New Roman" panose="02020603050405020304" pitchFamily="18" charset="0"/>
              </a:rPr>
            </a:br>
            <a:r>
              <a:rPr lang="en-US" sz="4000" dirty="0">
                <a:latin typeface="Gill Sans MT" panose="020B0502020104020203" pitchFamily="34" charset="77"/>
                <a:cs typeface="Times New Roman" panose="02020603050405020304" pitchFamily="18" charset="0"/>
              </a:rPr>
              <a:t>State project goals and priorities. </a:t>
            </a:r>
          </a:p>
          <a:p>
            <a:pPr marL="20797" marR="8318">
              <a:spcBef>
                <a:spcPts val="181"/>
              </a:spcBef>
            </a:pP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 This is filler text lorem ipsum filler filler text.</a:t>
            </a:r>
          </a:p>
        </p:txBody>
      </p:sp>
      <p:sp>
        <p:nvSpPr>
          <p:cNvPr id="18" name="object 18"/>
          <p:cNvSpPr txBox="1"/>
          <p:nvPr/>
        </p:nvSpPr>
        <p:spPr>
          <a:xfrm>
            <a:off x="1966567" y="9189213"/>
            <a:ext cx="8152787" cy="5742613"/>
          </a:xfrm>
          <a:prstGeom prst="rect">
            <a:avLst/>
          </a:prstGeom>
        </p:spPr>
        <p:txBody>
          <a:bodyPr vert="horz" wrap="square" lIns="0" tIns="22875" rIns="0" bIns="0" rtlCol="0">
            <a:spAutoFit/>
          </a:bodyPr>
          <a:lstStyle/>
          <a:p>
            <a:pPr marL="120616">
              <a:spcBef>
                <a:spcPts val="181"/>
              </a:spcBef>
            </a:pPr>
            <a:r>
              <a:rPr lang="en-US" sz="5000" b="1" spc="-17" dirty="0">
                <a:solidFill>
                  <a:srgbClr val="237C9A"/>
                </a:solidFill>
                <a:latin typeface="Gill Sans MT" panose="020B0502020104020203" pitchFamily="34" charset="77"/>
                <a:cs typeface="Times New Roman" panose="02020603050405020304" pitchFamily="18" charset="0"/>
              </a:rPr>
              <a:t>Introduction</a:t>
            </a:r>
            <a:endParaRPr lang="en-US" sz="5000" dirty="0">
              <a:solidFill>
                <a:srgbClr val="237C9A"/>
              </a:solidFill>
            </a:endParaRPr>
          </a:p>
          <a:p>
            <a:pPr marL="20797" marR="8318">
              <a:spcBef>
                <a:spcPts val="181"/>
              </a:spcBef>
            </a:pPr>
            <a:r>
              <a:rPr lang="en-US" sz="4000" dirty="0">
                <a:latin typeface="Gill Sans MT" panose="020B0502020104020203" pitchFamily="34" charset="77"/>
                <a:cs typeface="Times New Roman" panose="02020603050405020304" pitchFamily="18" charset="0"/>
              </a:rPr>
              <a:t>Summarize here status update for your project. Any major activities, progress and milestones since the 2023 annual meeting. </a:t>
            </a:r>
            <a:br>
              <a:rPr lang="en-US" sz="4000" dirty="0">
                <a:latin typeface="Gill Sans MT" panose="020B0502020104020203" pitchFamily="34" charset="77"/>
                <a:cs typeface="Times New Roman" panose="02020603050405020304" pitchFamily="18" charset="0"/>
              </a:rPr>
            </a:br>
            <a:br>
              <a:rPr lang="en-US" sz="4000" dirty="0">
                <a:latin typeface="Gill Sans MT" panose="020B0502020104020203" pitchFamily="34" charset="77"/>
                <a:cs typeface="Times New Roman" panose="02020603050405020304" pitchFamily="18" charset="0"/>
              </a:rPr>
            </a:b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 This is filler text lorem ipsum filler filler text.</a:t>
            </a:r>
          </a:p>
        </p:txBody>
      </p:sp>
      <p:sp>
        <p:nvSpPr>
          <p:cNvPr id="30" name="object 30"/>
          <p:cNvSpPr/>
          <p:nvPr/>
        </p:nvSpPr>
        <p:spPr>
          <a:xfrm>
            <a:off x="22654959" y="24797904"/>
            <a:ext cx="9769181" cy="2751058"/>
          </a:xfrm>
          <a:custGeom>
            <a:avLst/>
            <a:gdLst/>
            <a:ahLst/>
            <a:cxnLst/>
            <a:rect l="l" t="t" r="r" b="b"/>
            <a:pathLst>
              <a:path w="5974080" h="1876425">
                <a:moveTo>
                  <a:pt x="0" y="0"/>
                </a:moveTo>
                <a:lnTo>
                  <a:pt x="5973995" y="0"/>
                </a:lnTo>
                <a:lnTo>
                  <a:pt x="5973995" y="1876196"/>
                </a:lnTo>
                <a:lnTo>
                  <a:pt x="0" y="1876196"/>
                </a:lnTo>
                <a:lnTo>
                  <a:pt x="0" y="0"/>
                </a:lnTo>
                <a:close/>
              </a:path>
            </a:pathLst>
          </a:custGeom>
          <a:ln w="3175">
            <a:noFill/>
          </a:ln>
        </p:spPr>
        <p:txBody>
          <a:bodyPr wrap="square" lIns="0" tIns="0" rIns="0" bIns="0" rtlCol="0"/>
          <a:lstStyle/>
          <a:p>
            <a:endParaRPr/>
          </a:p>
        </p:txBody>
      </p:sp>
      <p:sp>
        <p:nvSpPr>
          <p:cNvPr id="31" name="object 31"/>
          <p:cNvSpPr txBox="1"/>
          <p:nvPr/>
        </p:nvSpPr>
        <p:spPr>
          <a:xfrm>
            <a:off x="1905620" y="20871557"/>
            <a:ext cx="7923035" cy="757562"/>
          </a:xfrm>
          <a:prstGeom prst="rect">
            <a:avLst/>
          </a:prstGeom>
        </p:spPr>
        <p:txBody>
          <a:bodyPr vert="horz" wrap="square" lIns="0" tIns="18715" rIns="0" bIns="0" rtlCol="0">
            <a:spAutoFit/>
          </a:bodyPr>
          <a:lstStyle/>
          <a:p>
            <a:pPr marL="20797">
              <a:spcBef>
                <a:spcPts val="155"/>
              </a:spcBef>
            </a:pPr>
            <a:r>
              <a:rPr lang="en-US" sz="2400" dirty="0">
                <a:latin typeface="Gill Sans MT" panose="020B0502020104020203" pitchFamily="34" charset="77"/>
                <a:cs typeface="Times New Roman"/>
              </a:rPr>
              <a:t>Captions include who, what, when, where, why (what are we looking at, why is it important etc.). Image credit:</a:t>
            </a:r>
          </a:p>
        </p:txBody>
      </p:sp>
      <p:sp>
        <p:nvSpPr>
          <p:cNvPr id="32" name="object 32"/>
          <p:cNvSpPr txBox="1"/>
          <p:nvPr/>
        </p:nvSpPr>
        <p:spPr>
          <a:xfrm>
            <a:off x="11869418" y="15355791"/>
            <a:ext cx="7494369" cy="792468"/>
          </a:xfrm>
          <a:prstGeom prst="rect">
            <a:avLst/>
          </a:prstGeom>
        </p:spPr>
        <p:txBody>
          <a:bodyPr vert="horz" wrap="square" lIns="0" tIns="19756" rIns="0" bIns="0" rtlCol="0">
            <a:spAutoFit/>
          </a:bodyPr>
          <a:lstStyle/>
          <a:p>
            <a:pPr marL="20797">
              <a:spcBef>
                <a:spcPts val="155"/>
              </a:spcBef>
            </a:pPr>
            <a:r>
              <a:rPr lang="en-US" sz="2510" dirty="0">
                <a:latin typeface="Gill Sans MT" panose="020B0502020104020203" pitchFamily="34" charset="77"/>
                <a:cs typeface="Times New Roman"/>
              </a:rPr>
              <a:t>Captions include who, what, when, where, why (what are we looking at, why is it important etc.). Image credit:</a:t>
            </a:r>
          </a:p>
        </p:txBody>
      </p:sp>
      <p:sp>
        <p:nvSpPr>
          <p:cNvPr id="78" name="object 78"/>
          <p:cNvSpPr txBox="1"/>
          <p:nvPr/>
        </p:nvSpPr>
        <p:spPr>
          <a:xfrm>
            <a:off x="11812054" y="34496045"/>
            <a:ext cx="8515761" cy="1866608"/>
          </a:xfrm>
          <a:prstGeom prst="rect">
            <a:avLst/>
          </a:prstGeom>
        </p:spPr>
        <p:txBody>
          <a:bodyPr vert="horz" wrap="square" lIns="0" tIns="19756" rIns="0" bIns="0" rtlCol="0">
            <a:spAutoFit/>
          </a:bodyPr>
          <a:lstStyle/>
          <a:p>
            <a:pPr marL="20797" marR="8318">
              <a:spcBef>
                <a:spcPts val="155"/>
              </a:spcBef>
            </a:pPr>
            <a:r>
              <a:rPr sz="3000" b="1" dirty="0">
                <a:latin typeface="Gill Sans MT" panose="020B0502020104020203" pitchFamily="34" charset="77"/>
                <a:cs typeface="Times New Roman" panose="02020603050405020304" pitchFamily="18" charset="0"/>
              </a:rPr>
              <a:t>Figure</a:t>
            </a:r>
            <a:r>
              <a:rPr sz="3000" b="1" spc="-24"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1</a:t>
            </a:r>
            <a:r>
              <a:rPr sz="3000" b="1" spc="-24" dirty="0">
                <a:latin typeface="Gill Sans MT" panose="020B0502020104020203" pitchFamily="34" charset="77"/>
                <a:cs typeface="Times New Roman" panose="02020603050405020304" pitchFamily="18" charset="0"/>
              </a:rPr>
              <a:t> </a:t>
            </a:r>
            <a:r>
              <a:rPr sz="3000" spc="-17" dirty="0">
                <a:latin typeface="Gill Sans MT" panose="020B0502020104020203" pitchFamily="34" charset="77"/>
                <a:cs typeface="Times New Roman" panose="02020603050405020304" pitchFamily="18" charset="0"/>
              </a:rPr>
              <a:t>represents</a:t>
            </a:r>
            <a:r>
              <a:rPr lang="en-US" sz="3000" spc="-1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a:t>
            </a:r>
            <a:r>
              <a:rPr sz="3000" spc="-57"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Figure</a:t>
            </a:r>
            <a:r>
              <a:rPr sz="3000" b="1" spc="-41"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2</a:t>
            </a:r>
            <a:r>
              <a:rPr sz="3000" b="1" spc="-50" dirty="0">
                <a:latin typeface="Gill Sans MT" panose="020B0502020104020203" pitchFamily="34" charset="77"/>
                <a:cs typeface="Times New Roman" panose="02020603050405020304" pitchFamily="18" charset="0"/>
              </a:rPr>
              <a:t> </a:t>
            </a:r>
            <a:r>
              <a:rPr lang="en-US" sz="3000" spc="-17" dirty="0">
                <a:latin typeface="Gill Sans MT" panose="020B0502020104020203" pitchFamily="34" charset="77"/>
                <a:cs typeface="Times New Roman" panose="02020603050405020304" pitchFamily="18" charset="0"/>
              </a:rPr>
              <a:t>represents this and analysis finding etc. </a:t>
            </a:r>
            <a:r>
              <a:rPr sz="3000" dirty="0">
                <a:latin typeface="Gill Sans MT" panose="020B0502020104020203" pitchFamily="34" charset="77"/>
                <a:cs typeface="Times New Roman" panose="02020603050405020304" pitchFamily="18" charset="0"/>
              </a:rPr>
              <a:t>(</a:t>
            </a:r>
            <a:r>
              <a:rPr lang="en-US" sz="3000" dirty="0">
                <a:latin typeface="Gill Sans MT" panose="020B0502020104020203" pitchFamily="34" charset="77"/>
                <a:cs typeface="Times New Roman" panose="02020603050405020304" pitchFamily="18" charset="0"/>
              </a:rPr>
              <a:t>Author</a:t>
            </a:r>
            <a:r>
              <a:rPr sz="3000" dirty="0">
                <a:latin typeface="Gill Sans MT" panose="020B0502020104020203" pitchFamily="34" charset="77"/>
                <a:cs typeface="Times New Roman" panose="02020603050405020304" pitchFamily="18" charset="0"/>
              </a:rPr>
              <a:t>,</a:t>
            </a:r>
            <a:r>
              <a:rPr sz="3000" spc="-83" dirty="0">
                <a:latin typeface="Gill Sans MT" panose="020B0502020104020203" pitchFamily="34" charset="77"/>
                <a:cs typeface="Times New Roman" panose="02020603050405020304" pitchFamily="18" charset="0"/>
              </a:rPr>
              <a:t> </a:t>
            </a:r>
            <a:r>
              <a:rPr lang="en-US" sz="3000" dirty="0">
                <a:latin typeface="Gill Sans MT" panose="020B0502020104020203" pitchFamily="34" charset="77"/>
                <a:cs typeface="Times New Roman" panose="02020603050405020304" pitchFamily="18" charset="0"/>
              </a:rPr>
              <a:t>2023</a:t>
            </a:r>
            <a:r>
              <a:rPr sz="3000" dirty="0">
                <a:latin typeface="Gill Sans MT" panose="020B0502020104020203" pitchFamily="34" charset="77"/>
                <a:cs typeface="Times New Roman" panose="02020603050405020304" pitchFamily="18" charset="0"/>
              </a:rPr>
              <a:t>).</a:t>
            </a:r>
            <a:r>
              <a:rPr sz="3000" spc="-74"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Figure</a:t>
            </a:r>
            <a:r>
              <a:rPr sz="3000" b="1" spc="-74"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3</a:t>
            </a:r>
            <a:r>
              <a:rPr sz="3000" b="1" spc="-65"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uses</a:t>
            </a:r>
            <a:r>
              <a:rPr sz="3000" spc="-74"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publicly</a:t>
            </a:r>
            <a:r>
              <a:rPr sz="3000" spc="-65"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available</a:t>
            </a:r>
            <a:r>
              <a:rPr sz="3000" spc="-74"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data</a:t>
            </a:r>
            <a:r>
              <a:rPr sz="3000" spc="-5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from</a:t>
            </a:r>
            <a:r>
              <a:rPr sz="3000" spc="-65" dirty="0">
                <a:latin typeface="Gill Sans MT" panose="020B0502020104020203" pitchFamily="34" charset="77"/>
                <a:cs typeface="Times New Roman" panose="02020603050405020304" pitchFamily="18" charset="0"/>
              </a:rPr>
              <a:t> </a:t>
            </a:r>
            <a:r>
              <a:rPr lang="en-US" sz="3000" dirty="0">
                <a:latin typeface="Gill Sans MT" panose="020B0502020104020203" pitchFamily="34" charset="77"/>
                <a:cs typeface="Times New Roman" panose="02020603050405020304" pitchFamily="18" charset="0"/>
              </a:rPr>
              <a:t>..</a:t>
            </a:r>
            <a:r>
              <a:rPr sz="3000" dirty="0">
                <a:latin typeface="Gill Sans MT" panose="020B0502020104020203" pitchFamily="34" charset="77"/>
                <a:cs typeface="Times New Roman" panose="02020603050405020304" pitchFamily="18" charset="0"/>
              </a:rPr>
              <a:t>.</a:t>
            </a:r>
            <a:r>
              <a:rPr sz="3000" spc="-65"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Methods</a:t>
            </a:r>
            <a:r>
              <a:rPr sz="3000" spc="-5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in</a:t>
            </a:r>
            <a:r>
              <a:rPr sz="3000" spc="-50"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a:t>
            </a:r>
            <a:r>
              <a:rPr lang="en-US" sz="3000" dirty="0">
                <a:latin typeface="Gill Sans MT" panose="020B0502020104020203" pitchFamily="34" charset="77"/>
                <a:cs typeface="Times New Roman" panose="02020603050405020304" pitchFamily="18" charset="0"/>
              </a:rPr>
              <a:t>Author</a:t>
            </a:r>
            <a:r>
              <a:rPr sz="3000" dirty="0">
                <a:latin typeface="Gill Sans MT" panose="020B0502020104020203" pitchFamily="34" charset="77"/>
                <a:cs typeface="Times New Roman" panose="02020603050405020304" pitchFamily="18" charset="0"/>
              </a:rPr>
              <a:t>,</a:t>
            </a:r>
            <a:r>
              <a:rPr sz="3000" spc="-65"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20</a:t>
            </a:r>
            <a:r>
              <a:rPr lang="en-US" sz="3000" dirty="0">
                <a:latin typeface="Gill Sans MT" panose="020B0502020104020203" pitchFamily="34" charset="77"/>
                <a:cs typeface="Times New Roman" panose="02020603050405020304" pitchFamily="18" charset="0"/>
              </a:rPr>
              <a:t>2</a:t>
            </a:r>
            <a:r>
              <a:rPr sz="3000" dirty="0">
                <a:latin typeface="Gill Sans MT" panose="020B0502020104020203" pitchFamily="34" charset="77"/>
                <a:cs typeface="Times New Roman" panose="02020603050405020304" pitchFamily="18" charset="0"/>
              </a:rPr>
              <a:t>4)</a:t>
            </a:r>
            <a:r>
              <a:rPr sz="3000" spc="-65"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will</a:t>
            </a:r>
            <a:r>
              <a:rPr sz="3000" spc="-50" dirty="0">
                <a:latin typeface="Gill Sans MT" panose="020B0502020104020203" pitchFamily="34" charset="77"/>
                <a:cs typeface="Times New Roman" panose="02020603050405020304" pitchFamily="18" charset="0"/>
              </a:rPr>
              <a:t> </a:t>
            </a:r>
            <a:r>
              <a:rPr sz="3000" spc="-41" dirty="0">
                <a:latin typeface="Gill Sans MT" panose="020B0502020104020203" pitchFamily="34" charset="77"/>
                <a:cs typeface="Times New Roman" panose="02020603050405020304" pitchFamily="18" charset="0"/>
              </a:rPr>
              <a:t>be </a:t>
            </a:r>
            <a:r>
              <a:rPr sz="3000" dirty="0">
                <a:latin typeface="Gill Sans MT" panose="020B0502020104020203" pitchFamily="34" charset="77"/>
                <a:cs typeface="Times New Roman" panose="02020603050405020304" pitchFamily="18" charset="0"/>
              </a:rPr>
              <a:t>used</a:t>
            </a:r>
            <a:r>
              <a:rPr sz="3000" spc="-5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to</a:t>
            </a:r>
            <a:r>
              <a:rPr sz="3000" spc="-5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update</a:t>
            </a:r>
            <a:r>
              <a:rPr sz="3000" spc="-57" dirty="0">
                <a:latin typeface="Gill Sans MT" panose="020B0502020104020203" pitchFamily="34" charset="77"/>
                <a:cs typeface="Times New Roman" panose="02020603050405020304" pitchFamily="18" charset="0"/>
              </a:rPr>
              <a:t> </a:t>
            </a:r>
            <a:r>
              <a:rPr lang="en-US" sz="3000" dirty="0">
                <a:latin typeface="Gill Sans MT" panose="020B0502020104020203" pitchFamily="34" charset="77"/>
                <a:cs typeface="Times New Roman" panose="02020603050405020304" pitchFamily="18" charset="0"/>
              </a:rPr>
              <a:t>2024</a:t>
            </a:r>
            <a:r>
              <a:rPr sz="3000" spc="-50"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numbers.</a:t>
            </a:r>
            <a:r>
              <a:rPr lang="en-US" sz="3000" spc="-17" dirty="0">
                <a:latin typeface="Gill Sans MT" panose="020B0502020104020203" pitchFamily="34" charset="77"/>
                <a:cs typeface="Times New Roman" panose="02020603050405020304" pitchFamily="18" charset="0"/>
              </a:rPr>
              <a:t> </a:t>
            </a:r>
          </a:p>
        </p:txBody>
      </p:sp>
      <p:pic>
        <p:nvPicPr>
          <p:cNvPr id="91" name="Picture 90" descr="Blue text on a black background&#10;&#10;Description automatically generated">
            <a:extLst>
              <a:ext uri="{FF2B5EF4-FFF2-40B4-BE49-F238E27FC236}">
                <a16:creationId xmlns:a16="http://schemas.microsoft.com/office/drawing/2014/main" id="{A3F6621F-718A-0548-F06C-6BE1951AF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7701" y="71844806"/>
            <a:ext cx="12726506" cy="1702495"/>
          </a:xfrm>
          <a:prstGeom prst="rect">
            <a:avLst/>
          </a:prstGeom>
        </p:spPr>
      </p:pic>
      <p:sp>
        <p:nvSpPr>
          <p:cNvPr id="121" name="object 76">
            <a:extLst>
              <a:ext uri="{FF2B5EF4-FFF2-40B4-BE49-F238E27FC236}">
                <a16:creationId xmlns:a16="http://schemas.microsoft.com/office/drawing/2014/main" id="{472C8ABC-075C-EC98-B06A-591FF5D39478}"/>
              </a:ext>
            </a:extLst>
          </p:cNvPr>
          <p:cNvSpPr txBox="1"/>
          <p:nvPr/>
        </p:nvSpPr>
        <p:spPr>
          <a:xfrm>
            <a:off x="11812054" y="27772311"/>
            <a:ext cx="8515761" cy="4229378"/>
          </a:xfrm>
          <a:prstGeom prst="rect">
            <a:avLst/>
          </a:prstGeom>
        </p:spPr>
        <p:txBody>
          <a:bodyPr vert="horz" wrap="square" lIns="0" tIns="22875" rIns="0" bIns="0" rtlCol="0">
            <a:spAutoFit/>
          </a:bodyPr>
          <a:lstStyle/>
          <a:p>
            <a:pPr marL="20797" marR="8318">
              <a:spcBef>
                <a:spcPts val="181"/>
              </a:spcBef>
            </a:pPr>
            <a:r>
              <a:rPr lang="en-US" sz="3000" b="1" dirty="0">
                <a:latin typeface="Gill Sans MT" panose="020B0502020104020203" pitchFamily="34" charset="77"/>
                <a:cs typeface="Times New Roman" panose="02020603050405020304" pitchFamily="18" charset="0"/>
              </a:rPr>
              <a:t>Author Analysis</a:t>
            </a:r>
            <a:br>
              <a:rPr lang="en-US" sz="3000" b="1" dirty="0">
                <a:latin typeface="Gill Sans MT" panose="020B0502020104020203" pitchFamily="34" charset="77"/>
                <a:cs typeface="Times New Roman" panose="02020603050405020304" pitchFamily="18" charset="0"/>
              </a:rPr>
            </a:br>
            <a:r>
              <a:rPr lang="en-US" sz="3000" dirty="0">
                <a:latin typeface="Gill Sans MT" panose="020B0502020104020203" pitchFamily="34" charset="77"/>
                <a:cs typeface="Times New Roman" panose="02020603050405020304" pitchFamily="18" charset="0"/>
              </a:rPr>
              <a:t>Cite your sources. Provide in-depth captions so that if you aren’t present, someone reading could understand what they’re looking at.</a:t>
            </a:r>
          </a:p>
          <a:p>
            <a:pPr marL="20797" marR="8318">
              <a:spcBef>
                <a:spcPts val="181"/>
              </a:spcBef>
            </a:pPr>
            <a:endParaRPr lang="en-US" sz="3000" dirty="0">
              <a:latin typeface="Gill Sans MT" panose="020B0502020104020203" pitchFamily="34" charset="77"/>
              <a:cs typeface="Times New Roman" panose="02020603050405020304" pitchFamily="18" charset="0"/>
            </a:endParaRPr>
          </a:p>
          <a:p>
            <a:pPr marL="20797" marR="8318">
              <a:spcBef>
                <a:spcPts val="181"/>
              </a:spcBef>
            </a:pPr>
            <a:r>
              <a:rPr lang="en-US" sz="3000" i="1" dirty="0">
                <a:latin typeface="Gill Sans MT" panose="020B0502020104020203" pitchFamily="34" charset="77"/>
                <a:cs typeface="Times New Roman" panose="02020603050405020304" pitchFamily="18" charset="0"/>
              </a:rPr>
              <a:t>This is filler text lorem ipsum filler filler text.. This is filler text lorem ipsum. This is filler text lorem ipsum filler filler text. This is filler text lorem ipsum. This is filler text lorem ipsum. This is filler text lorem ipsum.</a:t>
            </a:r>
            <a:endParaRPr sz="3000" i="1" dirty="0">
              <a:latin typeface="Gill Sans MT" panose="020B0502020104020203" pitchFamily="34" charset="77"/>
              <a:cs typeface="Times New Roman" panose="02020603050405020304" pitchFamily="18" charset="0"/>
            </a:endParaRPr>
          </a:p>
        </p:txBody>
      </p:sp>
      <p:cxnSp>
        <p:nvCxnSpPr>
          <p:cNvPr id="36" name="Straight Connector 35">
            <a:extLst>
              <a:ext uri="{FF2B5EF4-FFF2-40B4-BE49-F238E27FC236}">
                <a16:creationId xmlns:a16="http://schemas.microsoft.com/office/drawing/2014/main" id="{FDD75419-1B19-8F11-5779-7EC7D1114F5C}"/>
              </a:ext>
            </a:extLst>
          </p:cNvPr>
          <p:cNvCxnSpPr>
            <a:cxnSpLocks/>
          </p:cNvCxnSpPr>
          <p:nvPr/>
        </p:nvCxnSpPr>
        <p:spPr>
          <a:xfrm>
            <a:off x="11751334" y="33897405"/>
            <a:ext cx="77603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3C7449F-7AF4-15B8-6AAB-C10DC6429FF4}"/>
              </a:ext>
            </a:extLst>
          </p:cNvPr>
          <p:cNvCxnSpPr>
            <a:cxnSpLocks/>
          </p:cNvCxnSpPr>
          <p:nvPr/>
        </p:nvCxnSpPr>
        <p:spPr>
          <a:xfrm flipV="1">
            <a:off x="1004772" y="8330268"/>
            <a:ext cx="30855247" cy="15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CC362D-A408-003A-1E38-36B999BBB8DE}"/>
              </a:ext>
            </a:extLst>
          </p:cNvPr>
          <p:cNvCxnSpPr>
            <a:cxnSpLocks/>
          </p:cNvCxnSpPr>
          <p:nvPr/>
        </p:nvCxnSpPr>
        <p:spPr>
          <a:xfrm flipV="1">
            <a:off x="1004772" y="39995996"/>
            <a:ext cx="30855247" cy="15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16DE2EC-FA25-7B02-80B4-A0F9B2ADBF0F}"/>
              </a:ext>
            </a:extLst>
          </p:cNvPr>
          <p:cNvSpPr txBox="1"/>
          <p:nvPr/>
        </p:nvSpPr>
        <p:spPr>
          <a:xfrm>
            <a:off x="1805631" y="38120565"/>
            <a:ext cx="30054388" cy="1015663"/>
          </a:xfrm>
          <a:prstGeom prst="rect">
            <a:avLst/>
          </a:prstGeom>
          <a:noFill/>
        </p:spPr>
        <p:txBody>
          <a:bodyPr wrap="square">
            <a:spAutoFit/>
          </a:bodyPr>
          <a:lstStyle/>
          <a:p>
            <a:pPr algn="l"/>
            <a:r>
              <a:rPr lang="en-US" sz="3000" i="1" dirty="0">
                <a:solidFill>
                  <a:srgbClr val="000000"/>
                </a:solidFill>
                <a:latin typeface="Gill Sans MT" panose="020B0502020104020203" pitchFamily="34" charset="77"/>
                <a:cs typeface="Times New Roman" panose="02020603050405020304" pitchFamily="18" charset="0"/>
              </a:rPr>
              <a:t>This research is made possible by the generous support of the American people through the United States Agency for International Development (USAID). The contents are the responsibility of the Feed the Future Innovation Lab for Horticulture [your] Regional Hub, [your project title] and do not necessarily reflect the views of USAID or the United States Government.</a:t>
            </a:r>
            <a:endParaRPr lang="en-US" sz="3000" dirty="0">
              <a:latin typeface="Gill Sans MT" panose="020B0502020104020203" pitchFamily="34" charset="77"/>
              <a:cs typeface="Times New Roman" panose="02020603050405020304" pitchFamily="18" charset="0"/>
            </a:endParaRPr>
          </a:p>
        </p:txBody>
      </p:sp>
      <p:pic>
        <p:nvPicPr>
          <p:cNvPr id="40" name="Picture 39" descr="Fruits and vegetables in crates">
            <a:extLst>
              <a:ext uri="{FF2B5EF4-FFF2-40B4-BE49-F238E27FC236}">
                <a16:creationId xmlns:a16="http://schemas.microsoft.com/office/drawing/2014/main" id="{2BF140D3-50A3-B39A-42F6-5F94DA943490}"/>
              </a:ext>
            </a:extLst>
          </p:cNvPr>
          <p:cNvPicPr>
            <a:picLocks noChangeAspect="1"/>
          </p:cNvPicPr>
          <p:nvPr/>
        </p:nvPicPr>
        <p:blipFill rotWithShape="1">
          <a:blip r:embed="rId4">
            <a:extLst>
              <a:ext uri="{28A0092B-C50C-407E-A947-70E740481C1C}">
                <a14:useLocalDpi xmlns:a14="http://schemas.microsoft.com/office/drawing/2010/main" val="0"/>
              </a:ext>
            </a:extLst>
          </a:blip>
          <a:srcRect l="102" t="341" r="18757" b="25160"/>
          <a:stretch/>
        </p:blipFill>
        <p:spPr>
          <a:xfrm>
            <a:off x="25971966" y="15773866"/>
            <a:ext cx="5027590" cy="3490030"/>
          </a:xfrm>
          <a:prstGeom prst="rect">
            <a:avLst/>
          </a:prstGeom>
        </p:spPr>
      </p:pic>
      <p:sp>
        <p:nvSpPr>
          <p:cNvPr id="42" name="object 31">
            <a:extLst>
              <a:ext uri="{FF2B5EF4-FFF2-40B4-BE49-F238E27FC236}">
                <a16:creationId xmlns:a16="http://schemas.microsoft.com/office/drawing/2014/main" id="{7A432D70-ADB2-9276-1722-C07B1B42D1A7}"/>
              </a:ext>
            </a:extLst>
          </p:cNvPr>
          <p:cNvSpPr txBox="1"/>
          <p:nvPr/>
        </p:nvSpPr>
        <p:spPr>
          <a:xfrm>
            <a:off x="1846276" y="30831728"/>
            <a:ext cx="7923035" cy="757562"/>
          </a:xfrm>
          <a:prstGeom prst="rect">
            <a:avLst/>
          </a:prstGeom>
        </p:spPr>
        <p:txBody>
          <a:bodyPr vert="horz" wrap="square" lIns="0" tIns="18715" rIns="0" bIns="0" rtlCol="0">
            <a:spAutoFit/>
          </a:bodyPr>
          <a:lstStyle/>
          <a:p>
            <a:pPr marL="20797">
              <a:spcBef>
                <a:spcPts val="155"/>
              </a:spcBef>
            </a:pPr>
            <a:r>
              <a:rPr lang="en-US" sz="2400" dirty="0">
                <a:latin typeface="Gill Sans MT" panose="020B0502020104020203" pitchFamily="34" charset="77"/>
                <a:cs typeface="Times New Roman"/>
              </a:rPr>
              <a:t>Captions include who, what, when, where, why (what are we looking at, why is it important etc.). Image credit:</a:t>
            </a:r>
          </a:p>
        </p:txBody>
      </p:sp>
      <p:pic>
        <p:nvPicPr>
          <p:cNvPr id="46" name="Picture 45" descr="Person planting trees from boxes in farm">
            <a:extLst>
              <a:ext uri="{FF2B5EF4-FFF2-40B4-BE49-F238E27FC236}">
                <a16:creationId xmlns:a16="http://schemas.microsoft.com/office/drawing/2014/main" id="{3E929BC8-63D0-561B-2FD5-3EA006DFEB27}"/>
              </a:ext>
            </a:extLst>
          </p:cNvPr>
          <p:cNvPicPr>
            <a:picLocks noChangeAspect="1"/>
          </p:cNvPicPr>
          <p:nvPr/>
        </p:nvPicPr>
        <p:blipFill rotWithShape="1">
          <a:blip r:embed="rId5">
            <a:extLst>
              <a:ext uri="{28A0092B-C50C-407E-A947-70E740481C1C}">
                <a14:useLocalDpi xmlns:a14="http://schemas.microsoft.com/office/drawing/2010/main" val="0"/>
              </a:ext>
            </a:extLst>
          </a:blip>
          <a:srcRect t="19158" b="2862"/>
          <a:stretch/>
        </p:blipFill>
        <p:spPr>
          <a:xfrm>
            <a:off x="1886558" y="26477587"/>
            <a:ext cx="7900822" cy="4115524"/>
          </a:xfrm>
          <a:prstGeom prst="rect">
            <a:avLst/>
          </a:prstGeom>
        </p:spPr>
      </p:pic>
      <p:pic>
        <p:nvPicPr>
          <p:cNvPr id="49" name="Picture 48" descr="Person checking plants">
            <a:extLst>
              <a:ext uri="{FF2B5EF4-FFF2-40B4-BE49-F238E27FC236}">
                <a16:creationId xmlns:a16="http://schemas.microsoft.com/office/drawing/2014/main" id="{D23632D9-8AE4-81A5-FB6D-CA53ABC74A6C}"/>
              </a:ext>
            </a:extLst>
          </p:cNvPr>
          <p:cNvPicPr>
            <a:picLocks noChangeAspect="1"/>
          </p:cNvPicPr>
          <p:nvPr/>
        </p:nvPicPr>
        <p:blipFill rotWithShape="1">
          <a:blip r:embed="rId6">
            <a:extLst>
              <a:ext uri="{28A0092B-C50C-407E-A947-70E740481C1C}">
                <a14:useLocalDpi xmlns:a14="http://schemas.microsoft.com/office/drawing/2010/main" val="0"/>
              </a:ext>
            </a:extLst>
          </a:blip>
          <a:srcRect b="10404"/>
          <a:stretch/>
        </p:blipFill>
        <p:spPr>
          <a:xfrm>
            <a:off x="1914507" y="32014162"/>
            <a:ext cx="7905259" cy="4722354"/>
          </a:xfrm>
          <a:prstGeom prst="rect">
            <a:avLst/>
          </a:prstGeom>
        </p:spPr>
      </p:pic>
      <p:pic>
        <p:nvPicPr>
          <p:cNvPr id="54" name="Picture 53" descr="Man gardening outdoors">
            <a:extLst>
              <a:ext uri="{FF2B5EF4-FFF2-40B4-BE49-F238E27FC236}">
                <a16:creationId xmlns:a16="http://schemas.microsoft.com/office/drawing/2014/main" id="{FDDA5BE7-0581-8A8A-CCC6-8F6498B612B3}"/>
              </a:ext>
            </a:extLst>
          </p:cNvPr>
          <p:cNvPicPr>
            <a:picLocks noChangeAspect="1"/>
          </p:cNvPicPr>
          <p:nvPr/>
        </p:nvPicPr>
        <p:blipFill rotWithShape="1">
          <a:blip r:embed="rId7">
            <a:extLst>
              <a:ext uri="{28A0092B-C50C-407E-A947-70E740481C1C}">
                <a14:useLocalDpi xmlns:a14="http://schemas.microsoft.com/office/drawing/2010/main" val="0"/>
              </a:ext>
            </a:extLst>
          </a:blip>
          <a:srcRect l="14868" t="15244" r="9523" b="4388"/>
          <a:stretch/>
        </p:blipFill>
        <p:spPr>
          <a:xfrm>
            <a:off x="22185127" y="26512588"/>
            <a:ext cx="5568957" cy="3945938"/>
          </a:xfrm>
          <a:prstGeom prst="rect">
            <a:avLst/>
          </a:prstGeom>
        </p:spPr>
      </p:pic>
      <p:pic>
        <p:nvPicPr>
          <p:cNvPr id="58" name="Picture 57" descr="Foot stepping on shovel to dig in garden">
            <a:extLst>
              <a:ext uri="{FF2B5EF4-FFF2-40B4-BE49-F238E27FC236}">
                <a16:creationId xmlns:a16="http://schemas.microsoft.com/office/drawing/2014/main" id="{1D1D0228-C401-3C54-FAAF-6EA919A8D2E4}"/>
              </a:ext>
            </a:extLst>
          </p:cNvPr>
          <p:cNvPicPr>
            <a:picLocks noChangeAspect="1"/>
          </p:cNvPicPr>
          <p:nvPr/>
        </p:nvPicPr>
        <p:blipFill rotWithShape="1">
          <a:blip r:embed="rId8">
            <a:extLst>
              <a:ext uri="{28A0092B-C50C-407E-A947-70E740481C1C}">
                <a14:useLocalDpi xmlns:a14="http://schemas.microsoft.com/office/drawing/2010/main" val="0"/>
              </a:ext>
            </a:extLst>
          </a:blip>
          <a:srcRect l="22024"/>
          <a:stretch/>
        </p:blipFill>
        <p:spPr>
          <a:xfrm>
            <a:off x="11889975" y="12223463"/>
            <a:ext cx="3230941" cy="2761266"/>
          </a:xfrm>
          <a:prstGeom prst="rect">
            <a:avLst/>
          </a:prstGeom>
        </p:spPr>
      </p:pic>
      <p:pic>
        <p:nvPicPr>
          <p:cNvPr id="61" name="Picture 60" descr="A network made up of connected lines and dots">
            <a:extLst>
              <a:ext uri="{FF2B5EF4-FFF2-40B4-BE49-F238E27FC236}">
                <a16:creationId xmlns:a16="http://schemas.microsoft.com/office/drawing/2014/main" id="{CF5AFE56-3953-84CB-3FD4-DE23B69F96BE}"/>
              </a:ext>
            </a:extLst>
          </p:cNvPr>
          <p:cNvPicPr>
            <a:picLocks noChangeAspect="1"/>
          </p:cNvPicPr>
          <p:nvPr/>
        </p:nvPicPr>
        <p:blipFill rotWithShape="1">
          <a:blip r:embed="rId9">
            <a:extLst>
              <a:ext uri="{28A0092B-C50C-407E-A947-70E740481C1C}">
                <a14:useLocalDpi xmlns:a14="http://schemas.microsoft.com/office/drawing/2010/main" val="0"/>
              </a:ext>
            </a:extLst>
          </a:blip>
          <a:srcRect r="51065" b="52759"/>
          <a:stretch/>
        </p:blipFill>
        <p:spPr>
          <a:xfrm>
            <a:off x="11933924" y="24471900"/>
            <a:ext cx="2988858" cy="2885357"/>
          </a:xfrm>
          <a:prstGeom prst="rect">
            <a:avLst/>
          </a:prstGeom>
        </p:spPr>
      </p:pic>
      <p:pic>
        <p:nvPicPr>
          <p:cNvPr id="65" name="Picture 64" descr="Codes on papers">
            <a:extLst>
              <a:ext uri="{FF2B5EF4-FFF2-40B4-BE49-F238E27FC236}">
                <a16:creationId xmlns:a16="http://schemas.microsoft.com/office/drawing/2014/main" id="{EECC35E3-FBFF-DAA8-F0D5-652B30E8EF1C}"/>
              </a:ext>
            </a:extLst>
          </p:cNvPr>
          <p:cNvPicPr>
            <a:picLocks noChangeAspect="1"/>
          </p:cNvPicPr>
          <p:nvPr/>
        </p:nvPicPr>
        <p:blipFill rotWithShape="1">
          <a:blip r:embed="rId10">
            <a:extLst>
              <a:ext uri="{28A0092B-C50C-407E-A947-70E740481C1C}">
                <a14:useLocalDpi xmlns:a14="http://schemas.microsoft.com/office/drawing/2010/main" val="0"/>
              </a:ext>
            </a:extLst>
          </a:blip>
          <a:srcRect l="36747" t="-1" r="-1746" b="31281"/>
          <a:stretch/>
        </p:blipFill>
        <p:spPr>
          <a:xfrm>
            <a:off x="15212985" y="24462435"/>
            <a:ext cx="4119057" cy="2903128"/>
          </a:xfrm>
          <a:prstGeom prst="rect">
            <a:avLst/>
          </a:prstGeom>
        </p:spPr>
      </p:pic>
      <p:pic>
        <p:nvPicPr>
          <p:cNvPr id="70" name="Picture 69" descr="Calculator, pen, compass, money and a paper with graphs printed on it">
            <a:extLst>
              <a:ext uri="{FF2B5EF4-FFF2-40B4-BE49-F238E27FC236}">
                <a16:creationId xmlns:a16="http://schemas.microsoft.com/office/drawing/2014/main" id="{ADC1FDB4-4BFC-CBE7-1ADB-B78722ED5263}"/>
              </a:ext>
            </a:extLst>
          </p:cNvPr>
          <p:cNvPicPr>
            <a:picLocks noChangeAspect="1"/>
          </p:cNvPicPr>
          <p:nvPr/>
        </p:nvPicPr>
        <p:blipFill rotWithShape="1">
          <a:blip r:embed="rId11">
            <a:extLst>
              <a:ext uri="{28A0092B-C50C-407E-A947-70E740481C1C}">
                <a14:useLocalDpi xmlns:a14="http://schemas.microsoft.com/office/drawing/2010/main" val="0"/>
              </a:ext>
            </a:extLst>
          </a:blip>
          <a:srcRect r="13550"/>
          <a:stretch/>
        </p:blipFill>
        <p:spPr>
          <a:xfrm>
            <a:off x="15408856" y="12241711"/>
            <a:ext cx="3954931" cy="2761266"/>
          </a:xfrm>
          <a:prstGeom prst="rect">
            <a:avLst/>
          </a:prstGeom>
        </p:spPr>
      </p:pic>
      <p:sp>
        <p:nvSpPr>
          <p:cNvPr id="71" name="object 11">
            <a:extLst>
              <a:ext uri="{FF2B5EF4-FFF2-40B4-BE49-F238E27FC236}">
                <a16:creationId xmlns:a16="http://schemas.microsoft.com/office/drawing/2014/main" id="{BA28987C-CB29-BA3B-B9D2-AD12DFF53049}"/>
              </a:ext>
            </a:extLst>
          </p:cNvPr>
          <p:cNvSpPr txBox="1"/>
          <p:nvPr/>
        </p:nvSpPr>
        <p:spPr>
          <a:xfrm>
            <a:off x="21996164" y="32713316"/>
            <a:ext cx="9283289" cy="3955606"/>
          </a:xfrm>
          <a:prstGeom prst="rect">
            <a:avLst/>
          </a:prstGeom>
          <a:noFill/>
        </p:spPr>
        <p:txBody>
          <a:bodyPr vert="horz" wrap="square" lIns="0" tIns="65504" rIns="0" bIns="0" rtlCol="0">
            <a:spAutoFit/>
          </a:bodyPr>
          <a:lstStyle/>
          <a:p>
            <a:pPr marL="175723" marR="185082">
              <a:lnSpc>
                <a:spcPct val="101899"/>
              </a:lnSpc>
              <a:spcBef>
                <a:spcPts val="515"/>
              </a:spcBef>
            </a:pPr>
            <a:r>
              <a:rPr lang="en-US" sz="5000" b="1" spc="-148" dirty="0">
                <a:solidFill>
                  <a:srgbClr val="237C9A"/>
                </a:solidFill>
                <a:latin typeface="Gill Sans MT" panose="020B0502020104020203" pitchFamily="34" charset="77"/>
                <a:cs typeface="Times New Roman" panose="02020603050405020304" pitchFamily="18" charset="0"/>
              </a:rPr>
              <a:t>Recommendations</a:t>
            </a:r>
            <a:br>
              <a:rPr lang="en-US" sz="4000" b="1" spc="-148" dirty="0">
                <a:latin typeface="Gill Sans MT" panose="020B0502020104020203" pitchFamily="34" charset="77"/>
                <a:cs typeface="Times New Roman" panose="02020603050405020304" pitchFamily="18" charset="0"/>
              </a:rPr>
            </a:br>
            <a:r>
              <a:rPr lang="en-US" sz="4000" spc="-148" dirty="0">
                <a:latin typeface="Gill Sans MT" panose="020B0502020104020203" pitchFamily="34" charset="77"/>
                <a:cs typeface="Times New Roman" panose="02020603050405020304" pitchFamily="18" charset="0"/>
              </a:rPr>
              <a:t>Provide recommendations based off your current findings, what issues arise, solutions do these results indicate the need for etc. You may include references referred to, or recommended readings etc.</a:t>
            </a:r>
          </a:p>
        </p:txBody>
      </p:sp>
      <p:pic>
        <p:nvPicPr>
          <p:cNvPr id="75" name="Picture 74" descr="Child watering a plant">
            <a:extLst>
              <a:ext uri="{FF2B5EF4-FFF2-40B4-BE49-F238E27FC236}">
                <a16:creationId xmlns:a16="http://schemas.microsoft.com/office/drawing/2014/main" id="{5DFAB715-6C98-AD7D-A217-8DFB95B99772}"/>
              </a:ext>
            </a:extLst>
          </p:cNvPr>
          <p:cNvPicPr>
            <a:picLocks noChangeAspect="1"/>
          </p:cNvPicPr>
          <p:nvPr/>
        </p:nvPicPr>
        <p:blipFill rotWithShape="1">
          <a:blip r:embed="rId12">
            <a:extLst>
              <a:ext uri="{28A0092B-C50C-407E-A947-70E740481C1C}">
                <a14:useLocalDpi xmlns:a14="http://schemas.microsoft.com/office/drawing/2010/main" val="0"/>
              </a:ext>
            </a:extLst>
          </a:blip>
          <a:srcRect l="10417" r="26915"/>
          <a:stretch/>
        </p:blipFill>
        <p:spPr>
          <a:xfrm>
            <a:off x="22185127" y="15761210"/>
            <a:ext cx="3552639" cy="3510907"/>
          </a:xfrm>
          <a:prstGeom prst="rect">
            <a:avLst/>
          </a:prstGeom>
        </p:spPr>
      </p:pic>
      <p:pic>
        <p:nvPicPr>
          <p:cNvPr id="77" name="Picture 76" descr="People in greenhouse">
            <a:extLst>
              <a:ext uri="{FF2B5EF4-FFF2-40B4-BE49-F238E27FC236}">
                <a16:creationId xmlns:a16="http://schemas.microsoft.com/office/drawing/2014/main" id="{99B02CD6-95CF-94EA-61FB-259778D83E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50769" y="15446030"/>
            <a:ext cx="7772400" cy="5181600"/>
          </a:xfrm>
          <a:prstGeom prst="rect">
            <a:avLst/>
          </a:prstGeom>
        </p:spPr>
      </p:pic>
      <p:pic>
        <p:nvPicPr>
          <p:cNvPr id="95" name="Picture 94" descr="Child smelling a seedling">
            <a:extLst>
              <a:ext uri="{FF2B5EF4-FFF2-40B4-BE49-F238E27FC236}">
                <a16:creationId xmlns:a16="http://schemas.microsoft.com/office/drawing/2014/main" id="{DA43545F-C65B-1D13-559D-F07C4A8AB337}"/>
              </a:ext>
            </a:extLst>
          </p:cNvPr>
          <p:cNvPicPr>
            <a:picLocks noChangeAspect="1"/>
          </p:cNvPicPr>
          <p:nvPr/>
        </p:nvPicPr>
        <p:blipFill rotWithShape="1">
          <a:blip r:embed="rId14">
            <a:extLst>
              <a:ext uri="{28A0092B-C50C-407E-A947-70E740481C1C}">
                <a14:useLocalDpi xmlns:a14="http://schemas.microsoft.com/office/drawing/2010/main" val="0"/>
              </a:ext>
            </a:extLst>
          </a:blip>
          <a:srcRect l="34634" r="7615"/>
          <a:stretch/>
        </p:blipFill>
        <p:spPr>
          <a:xfrm>
            <a:off x="28011458" y="26512588"/>
            <a:ext cx="3403397" cy="3928769"/>
          </a:xfrm>
          <a:prstGeom prst="rect">
            <a:avLst/>
          </a:prstGeom>
        </p:spPr>
      </p:pic>
      <p:sp>
        <p:nvSpPr>
          <p:cNvPr id="124" name="object 31">
            <a:extLst>
              <a:ext uri="{FF2B5EF4-FFF2-40B4-BE49-F238E27FC236}">
                <a16:creationId xmlns:a16="http://schemas.microsoft.com/office/drawing/2014/main" id="{AA0193DF-87E9-E207-787D-1A5FCD39EEC2}"/>
              </a:ext>
            </a:extLst>
          </p:cNvPr>
          <p:cNvSpPr txBox="1"/>
          <p:nvPr/>
        </p:nvSpPr>
        <p:spPr>
          <a:xfrm>
            <a:off x="22102868" y="30730597"/>
            <a:ext cx="9283289" cy="757562"/>
          </a:xfrm>
          <a:prstGeom prst="rect">
            <a:avLst/>
          </a:prstGeom>
        </p:spPr>
        <p:txBody>
          <a:bodyPr vert="horz" wrap="square" lIns="0" tIns="18715" rIns="0" bIns="0" rtlCol="0">
            <a:spAutoFit/>
          </a:bodyPr>
          <a:lstStyle/>
          <a:p>
            <a:pPr marL="20797">
              <a:spcBef>
                <a:spcPts val="155"/>
              </a:spcBef>
            </a:pPr>
            <a:r>
              <a:rPr lang="en-US" sz="2400" dirty="0">
                <a:latin typeface="Gill Sans MT" panose="020B0502020104020203" pitchFamily="34" charset="77"/>
                <a:cs typeface="Times New Roman"/>
              </a:rPr>
              <a:t>Captions include who, what, when, where, why (what are we looking at, why is it important etc.). Image credit:</a:t>
            </a:r>
          </a:p>
        </p:txBody>
      </p:sp>
      <p:sp>
        <p:nvSpPr>
          <p:cNvPr id="125" name="object 32">
            <a:extLst>
              <a:ext uri="{FF2B5EF4-FFF2-40B4-BE49-F238E27FC236}">
                <a16:creationId xmlns:a16="http://schemas.microsoft.com/office/drawing/2014/main" id="{379C5B43-DC1B-D819-AC48-BF05EE1CBB29}"/>
              </a:ext>
            </a:extLst>
          </p:cNvPr>
          <p:cNvSpPr txBox="1"/>
          <p:nvPr/>
        </p:nvSpPr>
        <p:spPr>
          <a:xfrm>
            <a:off x="22099099" y="19468651"/>
            <a:ext cx="8900458" cy="758613"/>
          </a:xfrm>
          <a:prstGeom prst="rect">
            <a:avLst/>
          </a:prstGeom>
        </p:spPr>
        <p:txBody>
          <a:bodyPr vert="horz" wrap="square" lIns="0" tIns="19756" rIns="0" bIns="0" rtlCol="0">
            <a:spAutoFit/>
          </a:bodyPr>
          <a:lstStyle/>
          <a:p>
            <a:pPr marL="20797">
              <a:spcBef>
                <a:spcPts val="155"/>
              </a:spcBef>
            </a:pPr>
            <a:r>
              <a:rPr lang="en-US" sz="2400" dirty="0">
                <a:latin typeface="Gill Sans MT" panose="020B0502020104020203" pitchFamily="34" charset="77"/>
                <a:cs typeface="Times New Roman"/>
              </a:rPr>
              <a:t>Captions include who, what, when, where, why (what are we looking at, why is it important etc.). Image credit:</a:t>
            </a:r>
          </a:p>
        </p:txBody>
      </p:sp>
      <p:sp>
        <p:nvSpPr>
          <p:cNvPr id="2" name="object 23">
            <a:extLst>
              <a:ext uri="{FF2B5EF4-FFF2-40B4-BE49-F238E27FC236}">
                <a16:creationId xmlns:a16="http://schemas.microsoft.com/office/drawing/2014/main" id="{7C906C63-3244-20BD-836E-CB58D599A4D8}"/>
              </a:ext>
            </a:extLst>
          </p:cNvPr>
          <p:cNvSpPr txBox="1">
            <a:spLocks/>
          </p:cNvSpPr>
          <p:nvPr/>
        </p:nvSpPr>
        <p:spPr>
          <a:xfrm>
            <a:off x="1991804" y="5465605"/>
            <a:ext cx="29868215" cy="1148581"/>
          </a:xfrm>
          <a:prstGeom prst="rect">
            <a:avLst/>
          </a:prstGeom>
        </p:spPr>
        <p:txBody>
          <a:bodyPr vert="horz" wrap="square" lIns="0" tIns="24953" rIns="0" bIns="0" rtlCol="0">
            <a:spAutoFit/>
          </a:bodyPr>
          <a:lstStyle>
            <a:lvl1pPr>
              <a:defRPr>
                <a:latin typeface="Times New Roman" panose="02020603050405020304" pitchFamily="18" charset="0"/>
                <a:ea typeface="+mj-ea"/>
                <a:cs typeface="Times New Roman" panose="02020603050405020304" pitchFamily="18" charset="0"/>
              </a:defRPr>
            </a:lvl1pPr>
          </a:lstStyle>
          <a:p>
            <a:pPr algn="l">
              <a:tabLst>
                <a:tab pos="10147826" algn="l"/>
              </a:tabLst>
            </a:pPr>
            <a:r>
              <a:rPr lang="en-US" sz="7300" dirty="0">
                <a:solidFill>
                  <a:srgbClr val="237C9A"/>
                </a:solidFill>
                <a:latin typeface="Gill Sans MT" panose="020B0502020104020203" pitchFamily="34" charset="77"/>
                <a:ea typeface="Calibri" panose="020F0502020204030204" pitchFamily="34" charset="0"/>
              </a:rPr>
              <a:t>Your project title – configure this space to fit as needed</a:t>
            </a:r>
            <a:endParaRPr lang="en-US" sz="7300" dirty="0">
              <a:solidFill>
                <a:srgbClr val="237C9A"/>
              </a:solidFill>
              <a:latin typeface="Gill Sans MT" panose="020B0502020104020203" pitchFamily="34" charset="77"/>
            </a:endParaRPr>
          </a:p>
        </p:txBody>
      </p:sp>
      <p:sp>
        <p:nvSpPr>
          <p:cNvPr id="3" name="TextBox 2">
            <a:extLst>
              <a:ext uri="{FF2B5EF4-FFF2-40B4-BE49-F238E27FC236}">
                <a16:creationId xmlns:a16="http://schemas.microsoft.com/office/drawing/2014/main" id="{37F7B3D1-BE63-3904-4E93-D21847555DB7}"/>
              </a:ext>
            </a:extLst>
          </p:cNvPr>
          <p:cNvSpPr txBox="1"/>
          <p:nvPr/>
        </p:nvSpPr>
        <p:spPr>
          <a:xfrm>
            <a:off x="1905620" y="6723948"/>
            <a:ext cx="29893452" cy="892552"/>
          </a:xfrm>
          <a:prstGeom prst="rect">
            <a:avLst/>
          </a:prstGeom>
          <a:noFill/>
        </p:spPr>
        <p:txBody>
          <a:bodyPr wrap="square">
            <a:spAutoFit/>
          </a:bodyPr>
          <a:lstStyle/>
          <a:p>
            <a:pPr algn="l"/>
            <a:r>
              <a:rPr lang="en-US" sz="5200" b="1" dirty="0">
                <a:solidFill>
                  <a:schemeClr val="tx1">
                    <a:lumMod val="50000"/>
                    <a:lumOff val="50000"/>
                  </a:schemeClr>
                </a:solidFill>
                <a:latin typeface="Gill Sans MT" panose="020B0502020104020203" pitchFamily="34" charset="77"/>
                <a:cs typeface="Times New Roman" panose="02020603050405020304" pitchFamily="18" charset="0"/>
              </a:rPr>
              <a:t>Your names (PIs, Co-PIs, main stakeholders)</a:t>
            </a:r>
            <a:r>
              <a:rPr lang="en-US" sz="5200" b="1" spc="-23" dirty="0">
                <a:solidFill>
                  <a:schemeClr val="tx1">
                    <a:lumMod val="50000"/>
                    <a:lumOff val="50000"/>
                  </a:schemeClr>
                </a:solidFill>
                <a:latin typeface="Gill Sans MT" panose="020B0502020104020203" pitchFamily="34" charset="77"/>
                <a:cs typeface="Times New Roman" panose="02020603050405020304" pitchFamily="18" charset="0"/>
              </a:rPr>
              <a:t>   |  </a:t>
            </a:r>
            <a:r>
              <a:rPr lang="en-US" sz="5200" spc="-23" dirty="0">
                <a:solidFill>
                  <a:schemeClr val="tx1">
                    <a:lumMod val="50000"/>
                    <a:lumOff val="50000"/>
                  </a:schemeClr>
                </a:solidFill>
                <a:latin typeface="Gill Sans MT" panose="020B0502020104020203" pitchFamily="34" charset="77"/>
                <a:cs typeface="Times New Roman" panose="02020603050405020304" pitchFamily="18" charset="0"/>
              </a:rPr>
              <a:t>Your institution(s)</a:t>
            </a:r>
            <a:endParaRPr lang="en-US" sz="5200" dirty="0">
              <a:solidFill>
                <a:schemeClr val="tx1">
                  <a:lumMod val="50000"/>
                  <a:lumOff val="50000"/>
                </a:schemeClr>
              </a:solidFill>
              <a:latin typeface="Gill Sans MT" panose="020B0502020104020203" pitchFamily="34" charset="77"/>
            </a:endParaRPr>
          </a:p>
        </p:txBody>
      </p:sp>
      <p:sp>
        <p:nvSpPr>
          <p:cNvPr id="10" name="Rounded Rectangle 9">
            <a:extLst>
              <a:ext uri="{FF2B5EF4-FFF2-40B4-BE49-F238E27FC236}">
                <a16:creationId xmlns:a16="http://schemas.microsoft.com/office/drawing/2014/main" id="{8E01CDE8-2087-B16A-8E07-76C0DC2F0840}"/>
              </a:ext>
            </a:extLst>
          </p:cNvPr>
          <p:cNvSpPr/>
          <p:nvPr/>
        </p:nvSpPr>
        <p:spPr>
          <a:xfrm>
            <a:off x="21879804" y="41125944"/>
            <a:ext cx="2294614" cy="1534633"/>
          </a:xfrm>
          <a:prstGeom prst="roundRect">
            <a:avLst/>
          </a:prstGeom>
          <a:solidFill>
            <a:srgbClr val="237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Gill Sans MT" panose="020B0502020104020203" pitchFamily="34" charset="77"/>
              </a:rPr>
              <a:t>logo</a:t>
            </a:r>
          </a:p>
        </p:txBody>
      </p:sp>
      <p:sp>
        <p:nvSpPr>
          <p:cNvPr id="13" name="Rounded Rectangle 12">
            <a:extLst>
              <a:ext uri="{FF2B5EF4-FFF2-40B4-BE49-F238E27FC236}">
                <a16:creationId xmlns:a16="http://schemas.microsoft.com/office/drawing/2014/main" id="{8622CBEF-9664-1E1E-89A0-D4FDC47E88D7}"/>
              </a:ext>
            </a:extLst>
          </p:cNvPr>
          <p:cNvSpPr/>
          <p:nvPr/>
        </p:nvSpPr>
        <p:spPr>
          <a:xfrm>
            <a:off x="25444805" y="41125944"/>
            <a:ext cx="2294614" cy="1534633"/>
          </a:xfrm>
          <a:prstGeom prst="roundRect">
            <a:avLst/>
          </a:prstGeom>
          <a:solidFill>
            <a:srgbClr val="237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Gill Sans MT" panose="020B0502020104020203" pitchFamily="34" charset="77"/>
              </a:rPr>
              <a:t>logo</a:t>
            </a:r>
          </a:p>
        </p:txBody>
      </p:sp>
      <p:sp>
        <p:nvSpPr>
          <p:cNvPr id="15" name="Rounded Rectangle 14">
            <a:extLst>
              <a:ext uri="{FF2B5EF4-FFF2-40B4-BE49-F238E27FC236}">
                <a16:creationId xmlns:a16="http://schemas.microsoft.com/office/drawing/2014/main" id="{A0293AD7-BC39-D05B-636E-35EC915EBADD}"/>
              </a:ext>
            </a:extLst>
          </p:cNvPr>
          <p:cNvSpPr/>
          <p:nvPr/>
        </p:nvSpPr>
        <p:spPr>
          <a:xfrm>
            <a:off x="29026574" y="41125944"/>
            <a:ext cx="2294614" cy="1534633"/>
          </a:xfrm>
          <a:prstGeom prst="roundRect">
            <a:avLst/>
          </a:prstGeom>
          <a:solidFill>
            <a:srgbClr val="237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Gill Sans MT" panose="020B0502020104020203" pitchFamily="34" charset="77"/>
              </a:rPr>
              <a:t>logo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841</Words>
  <Application>Microsoft Macintosh PowerPoint</Application>
  <PresentationFormat>Custom</PresentationFormat>
  <Paragraphs>32</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Gill Sans MT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Socioeconomic Disparities in Fruit and Vegetable Consumption: Exploring Access and Equity, and Transformative Solutions   Erin McGuire, Robert Jarman, Elizabeth Mitcham University of California, Davis</dc:title>
  <cp:lastModifiedBy>Heather N Hayashi</cp:lastModifiedBy>
  <cp:revision>205</cp:revision>
  <dcterms:modified xsi:type="dcterms:W3CDTF">2024-03-20T21:26:10Z</dcterms:modified>
</cp:coreProperties>
</file>